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2" r:id="rId1"/>
  </p:sldMasterIdLst>
  <p:notesMasterIdLst>
    <p:notesMasterId r:id="rId22"/>
  </p:notesMasterIdLst>
  <p:sldIdLst>
    <p:sldId id="256" r:id="rId2"/>
    <p:sldId id="257" r:id="rId3"/>
    <p:sldId id="258" r:id="rId4"/>
    <p:sldId id="259" r:id="rId5"/>
    <p:sldId id="279" r:id="rId6"/>
    <p:sldId id="280" r:id="rId7"/>
    <p:sldId id="272" r:id="rId8"/>
    <p:sldId id="273" r:id="rId9"/>
    <p:sldId id="282" r:id="rId10"/>
    <p:sldId id="281" r:id="rId11"/>
    <p:sldId id="283" r:id="rId12"/>
    <p:sldId id="284" r:id="rId13"/>
    <p:sldId id="285" r:id="rId14"/>
    <p:sldId id="286" r:id="rId15"/>
    <p:sldId id="274" r:id="rId16"/>
    <p:sldId id="275" r:id="rId17"/>
    <p:sldId id="276" r:id="rId18"/>
    <p:sldId id="277" r:id="rId19"/>
    <p:sldId id="278" r:id="rId20"/>
    <p:sldId id="271" r:id="rId21"/>
  </p:sldIdLst>
  <p:sldSz cx="9144000" cy="5143500" type="screen16x9"/>
  <p:notesSz cx="6858000" cy="9144000"/>
  <p:embeddedFontLst>
    <p:embeddedFont>
      <p:font typeface="Calibri" panose="020F0502020204030204" pitchFamily="34" charset="0"/>
      <p:regular r:id="rId23"/>
      <p:bold r:id="rId24"/>
      <p:italic r:id="rId25"/>
      <p:boldItalic r:id="rId26"/>
    </p:embeddedFont>
    <p:embeddedFont>
      <p:font typeface="Edwardian Script ITC" panose="030303020407070D0804" pitchFamily="66" charset="77"/>
      <p:regular r:id="rId27"/>
    </p:embeddedFont>
    <p:embeddedFont>
      <p:font typeface="Roboto" panose="02000000000000000000" pitchFamily="2" charset="0"/>
      <p:regular r:id="rId28"/>
      <p:bold r:id="rId29"/>
      <p:italic r:id="rId30"/>
      <p:boldItalic r:id="rId31"/>
    </p:embeddedFont>
    <p:embeddedFont>
      <p:font typeface="Trebuchet MS" panose="020B0703020202090204" pitchFamily="34"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BF601EB-4482-4C6D-8209-1F5D682D4AC5}">
  <a:tblStyle styleId="{FBF601EB-4482-4C6D-8209-1F5D682D4AC5}" styleName="Table_0">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38"/>
  </p:normalViewPr>
  <p:slideViewPr>
    <p:cSldViewPr snapToGrid="0">
      <p:cViewPr varScale="1">
        <p:scale>
          <a:sx n="170" d="100"/>
          <a:sy n="170" d="100"/>
        </p:scale>
        <p:origin x="20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g2c33d6d5dc8_1_43: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8" name="Google Shape;98;g2c33d6d5dc8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03563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321717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759404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62704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02411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98514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747266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790512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431786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8747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c33de816d7_0_95: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4" name="Google Shape;104;g2c33de816d7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c33d6d5dc8_1_282: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0" name="Google Shape;220;g2c33d6d5dc8_1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c33d6d5dc8_1_5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0" name="Google Shape;110;g2c33d6d5dc8_1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195582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083324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11985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6364221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c33d6d5dc8_1_67:notes"/>
          <p:cNvSpPr txBox="1">
            <a:spLocks noGrp="1"/>
          </p:cNvSpPr>
          <p:nvPr>
            <p:ph type="body" idx="1"/>
          </p:nvPr>
        </p:nvSpPr>
        <p:spPr>
          <a:xfrm>
            <a:off x="685800" y="4343378"/>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7" name="Google Shape;117;g2c33d6d5dc8_1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36824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Google Shape;16;p2"/>
          <p:cNvSpPr txBox="1">
            <a:spLocks noGrp="1"/>
          </p:cNvSpPr>
          <p:nvPr>
            <p:ph type="ctrTitle"/>
          </p:nvPr>
        </p:nvSpPr>
        <p:spPr>
          <a:xfrm>
            <a:off x="598100" y="1775222"/>
            <a:ext cx="8222100" cy="8388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a:endParaRPr/>
          </a:p>
        </p:txBody>
      </p:sp>
      <p:sp>
        <p:nvSpPr>
          <p:cNvPr id="17" name="Google Shape;17;p2"/>
          <p:cNvSpPr txBox="1">
            <a:spLocks noGrp="1"/>
          </p:cNvSpPr>
          <p:nvPr>
            <p:ph type="subTitle" idx="1"/>
          </p:nvPr>
        </p:nvSpPr>
        <p:spPr>
          <a:xfrm>
            <a:off x="598088" y="2715913"/>
            <a:ext cx="8222100" cy="4329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18" name="Google Shape;18;p2"/>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76" name="Google Shape;76;p11"/>
          <p:cNvSpPr txBox="1">
            <a:spLocks noGrp="1"/>
          </p:cNvSpPr>
          <p:nvPr>
            <p:ph type="title" hasCustomPrompt="1"/>
          </p:nvPr>
        </p:nvSpPr>
        <p:spPr>
          <a:xfrm>
            <a:off x="311700" y="1256050"/>
            <a:ext cx="8520600" cy="20307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Clr>
                <a:schemeClr val="lt1"/>
              </a:buClr>
              <a:buSzPts val="12000"/>
              <a:buNone/>
              <a:defRPr sz="12000">
                <a:solidFill>
                  <a:schemeClr val="lt1"/>
                </a:solidFill>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a:spLocks noGrp="1"/>
          </p:cNvSpPr>
          <p:nvPr>
            <p:ph type="body" idx="1"/>
          </p:nvPr>
        </p:nvSpPr>
        <p:spPr>
          <a:xfrm>
            <a:off x="311700" y="3369225"/>
            <a:ext cx="8520600" cy="12819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Clr>
                <a:schemeClr val="lt1"/>
              </a:buClr>
              <a:buSzPts val="1800"/>
              <a:buChar char="●"/>
              <a:defRPr>
                <a:solidFill>
                  <a:schemeClr val="lt1"/>
                </a:solidFill>
              </a:defRPr>
            </a:lvl1pPr>
            <a:lvl2pPr marL="914400" lvl="1" indent="-317500" algn="ctr">
              <a:lnSpc>
                <a:spcPct val="115000"/>
              </a:lnSpc>
              <a:spcBef>
                <a:spcPts val="0"/>
              </a:spcBef>
              <a:spcAft>
                <a:spcPts val="0"/>
              </a:spcAft>
              <a:buClr>
                <a:schemeClr val="lt1"/>
              </a:buClr>
              <a:buSzPts val="1400"/>
              <a:buChar char="○"/>
              <a:defRPr>
                <a:solidFill>
                  <a:schemeClr val="lt1"/>
                </a:solidFill>
              </a:defRPr>
            </a:lvl2pPr>
            <a:lvl3pPr marL="1371600" lvl="2" indent="-317500" algn="ctr">
              <a:lnSpc>
                <a:spcPct val="115000"/>
              </a:lnSpc>
              <a:spcBef>
                <a:spcPts val="0"/>
              </a:spcBef>
              <a:spcAft>
                <a:spcPts val="0"/>
              </a:spcAft>
              <a:buClr>
                <a:schemeClr val="lt1"/>
              </a:buClr>
              <a:buSzPts val="1400"/>
              <a:buChar char="■"/>
              <a:defRPr>
                <a:solidFill>
                  <a:schemeClr val="lt1"/>
                </a:solidFill>
              </a:defRPr>
            </a:lvl3pPr>
            <a:lvl4pPr marL="1828800" lvl="3" indent="-317500" algn="ctr">
              <a:lnSpc>
                <a:spcPct val="115000"/>
              </a:lnSpc>
              <a:spcBef>
                <a:spcPts val="0"/>
              </a:spcBef>
              <a:spcAft>
                <a:spcPts val="0"/>
              </a:spcAft>
              <a:buClr>
                <a:schemeClr val="lt1"/>
              </a:buClr>
              <a:buSzPts val="1400"/>
              <a:buChar char="●"/>
              <a:defRPr>
                <a:solidFill>
                  <a:schemeClr val="lt1"/>
                </a:solidFill>
              </a:defRPr>
            </a:lvl4pPr>
            <a:lvl5pPr marL="2286000" lvl="4" indent="-317500" algn="ctr">
              <a:lnSpc>
                <a:spcPct val="115000"/>
              </a:lnSpc>
              <a:spcBef>
                <a:spcPts val="0"/>
              </a:spcBef>
              <a:spcAft>
                <a:spcPts val="0"/>
              </a:spcAft>
              <a:buClr>
                <a:schemeClr val="lt1"/>
              </a:buClr>
              <a:buSzPts val="1400"/>
              <a:buChar char="○"/>
              <a:defRPr>
                <a:solidFill>
                  <a:schemeClr val="lt1"/>
                </a:solidFill>
              </a:defRPr>
            </a:lvl5pPr>
            <a:lvl6pPr marL="2743200" lvl="5" indent="-317500" algn="ctr">
              <a:lnSpc>
                <a:spcPct val="115000"/>
              </a:lnSpc>
              <a:spcBef>
                <a:spcPts val="0"/>
              </a:spcBef>
              <a:spcAft>
                <a:spcPts val="0"/>
              </a:spcAft>
              <a:buClr>
                <a:schemeClr val="lt1"/>
              </a:buClr>
              <a:buSzPts val="1400"/>
              <a:buChar char="■"/>
              <a:defRPr>
                <a:solidFill>
                  <a:schemeClr val="lt1"/>
                </a:solidFill>
              </a:defRPr>
            </a:lvl6pPr>
            <a:lvl7pPr marL="3200400" lvl="6" indent="-317500" algn="ctr">
              <a:lnSpc>
                <a:spcPct val="115000"/>
              </a:lnSpc>
              <a:spcBef>
                <a:spcPts val="0"/>
              </a:spcBef>
              <a:spcAft>
                <a:spcPts val="0"/>
              </a:spcAft>
              <a:buClr>
                <a:schemeClr val="lt1"/>
              </a:buClr>
              <a:buSzPts val="1400"/>
              <a:buChar char="●"/>
              <a:defRPr>
                <a:solidFill>
                  <a:schemeClr val="lt1"/>
                </a:solidFill>
              </a:defRPr>
            </a:lvl7pPr>
            <a:lvl8pPr marL="3657600" lvl="7" indent="-317500" algn="ctr">
              <a:lnSpc>
                <a:spcPct val="115000"/>
              </a:lnSpc>
              <a:spcBef>
                <a:spcPts val="0"/>
              </a:spcBef>
              <a:spcAft>
                <a:spcPts val="0"/>
              </a:spcAft>
              <a:buClr>
                <a:schemeClr val="lt1"/>
              </a:buClr>
              <a:buSzPts val="1400"/>
              <a:buChar char="○"/>
              <a:defRPr>
                <a:solidFill>
                  <a:schemeClr val="lt1"/>
                </a:solidFill>
              </a:defRPr>
            </a:lvl8pPr>
            <a:lvl9pPr marL="4114800" lvl="8" indent="-317500" algn="ctr">
              <a:lnSpc>
                <a:spcPct val="115000"/>
              </a:lnSpc>
              <a:spcBef>
                <a:spcPts val="0"/>
              </a:spcBef>
              <a:spcAft>
                <a:spcPts val="0"/>
              </a:spcAft>
              <a:buClr>
                <a:schemeClr val="lt1"/>
              </a:buClr>
              <a:buSzPts val="1400"/>
              <a:buChar char="■"/>
              <a:defRPr>
                <a:solidFill>
                  <a:schemeClr val="lt1"/>
                </a:solidFill>
              </a:defRPr>
            </a:lvl9pPr>
          </a:lstStyle>
          <a:p>
            <a:endParaRPr/>
          </a:p>
        </p:txBody>
      </p:sp>
      <p:sp>
        <p:nvSpPr>
          <p:cNvPr id="78" name="Google Shape;78;p1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79"/>
        <p:cNvGrpSpPr/>
        <p:nvPr/>
      </p:nvGrpSpPr>
      <p:grpSpPr>
        <a:xfrm>
          <a:off x="0" y="0"/>
          <a:ext cx="0" cy="0"/>
          <a:chOff x="0" y="0"/>
          <a:chExt cx="0" cy="0"/>
        </a:xfrm>
      </p:grpSpPr>
      <p:sp>
        <p:nvSpPr>
          <p:cNvPr id="80" name="Google Shape;80;p12"/>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p:cSld name="Title and Content">
    <p:spTree>
      <p:nvGrpSpPr>
        <p:cNvPr id="1" name="Shape 86"/>
        <p:cNvGrpSpPr/>
        <p:nvPr/>
      </p:nvGrpSpPr>
      <p:grpSpPr>
        <a:xfrm>
          <a:off x="0" y="0"/>
          <a:ext cx="0" cy="0"/>
          <a:chOff x="0" y="0"/>
          <a:chExt cx="0" cy="0"/>
        </a:xfrm>
      </p:grpSpPr>
      <p:sp>
        <p:nvSpPr>
          <p:cNvPr id="87" name="Google Shape;87;p14"/>
          <p:cNvSpPr txBox="1">
            <a:spLocks noGrp="1"/>
          </p:cNvSpPr>
          <p:nvPr>
            <p:ph type="title"/>
          </p:nvPr>
        </p:nvSpPr>
        <p:spPr>
          <a:xfrm>
            <a:off x="3748119" y="35610"/>
            <a:ext cx="1119600" cy="3453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3000"/>
              <a:buNone/>
              <a:defRPr sz="2100" b="1" i="0">
                <a:solidFill>
                  <a:srgbClr val="C00000"/>
                </a:solidFill>
                <a:latin typeface="Times New Roman"/>
                <a:ea typeface="Times New Roman"/>
                <a:cs typeface="Times New Roman"/>
                <a:sym typeface="Times New Roman"/>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8" name="Google Shape;88;p14"/>
          <p:cNvSpPr txBox="1">
            <a:spLocks noGrp="1"/>
          </p:cNvSpPr>
          <p:nvPr>
            <p:ph type="body" idx="1"/>
          </p:nvPr>
        </p:nvSpPr>
        <p:spPr>
          <a:xfrm>
            <a:off x="307527" y="1883274"/>
            <a:ext cx="8449800" cy="1833300"/>
          </a:xfrm>
          <a:prstGeom prst="rect">
            <a:avLst/>
          </a:prstGeom>
          <a:noFill/>
          <a:ln>
            <a:noFill/>
          </a:ln>
        </p:spPr>
        <p:txBody>
          <a:bodyPr spcFirstLastPara="1" wrap="square" lIns="0" tIns="0" rIns="0" bIns="0" anchor="t" anchorCtr="0">
            <a:spAutoFit/>
          </a:bodyPr>
          <a:lstStyle>
            <a:lvl1pPr marL="457200" lvl="0" indent="-228600" algn="l" rtl="0">
              <a:spcBef>
                <a:spcPts val="0"/>
              </a:spcBef>
              <a:spcAft>
                <a:spcPts val="0"/>
              </a:spcAft>
              <a:buSzPts val="1800"/>
              <a:buNone/>
              <a:defRPr b="0" i="0">
                <a:solidFill>
                  <a:schemeClr val="dk1"/>
                </a:solidFill>
              </a:defRPr>
            </a:lvl1pPr>
            <a:lvl2pPr marL="914400" lvl="1" indent="-228600" algn="l" rtl="0">
              <a:spcBef>
                <a:spcPts val="0"/>
              </a:spcBef>
              <a:spcAft>
                <a:spcPts val="0"/>
              </a:spcAft>
              <a:buSzPts val="1400"/>
              <a:buNone/>
              <a:defRPr/>
            </a:lvl2pPr>
            <a:lvl3pPr marL="1371600" lvl="2" indent="-228600" algn="l" rtl="0">
              <a:spcBef>
                <a:spcPts val="0"/>
              </a:spcBef>
              <a:spcAft>
                <a:spcPts val="0"/>
              </a:spcAft>
              <a:buSzPts val="1400"/>
              <a:buNone/>
              <a:defRPr/>
            </a:lvl3pPr>
            <a:lvl4pPr marL="1828800" lvl="3" indent="-228600" algn="l" rtl="0">
              <a:spcBef>
                <a:spcPts val="0"/>
              </a:spcBef>
              <a:spcAft>
                <a:spcPts val="0"/>
              </a:spcAft>
              <a:buSzPts val="1400"/>
              <a:buNone/>
              <a:defRPr/>
            </a:lvl4pPr>
            <a:lvl5pPr marL="2286000" lvl="4" indent="-228600" algn="l" rtl="0">
              <a:spcBef>
                <a:spcPts val="0"/>
              </a:spcBef>
              <a:spcAft>
                <a:spcPts val="0"/>
              </a:spcAft>
              <a:buSzPts val="1400"/>
              <a:buNone/>
              <a:defRPr/>
            </a:lvl5pPr>
            <a:lvl6pPr marL="2743200" lvl="5" indent="-228600" algn="l" rtl="0">
              <a:spcBef>
                <a:spcPts val="0"/>
              </a:spcBef>
              <a:spcAft>
                <a:spcPts val="0"/>
              </a:spcAft>
              <a:buSzPts val="1400"/>
              <a:buNone/>
              <a:defRPr/>
            </a:lvl6pPr>
            <a:lvl7pPr marL="3200400" lvl="6" indent="-228600" algn="l" rtl="0">
              <a:spcBef>
                <a:spcPts val="0"/>
              </a:spcBef>
              <a:spcAft>
                <a:spcPts val="0"/>
              </a:spcAft>
              <a:buSzPts val="1400"/>
              <a:buNone/>
              <a:defRPr/>
            </a:lvl7pPr>
            <a:lvl8pPr marL="3657600" lvl="7" indent="-228600" algn="l" rtl="0">
              <a:spcBef>
                <a:spcPts val="0"/>
              </a:spcBef>
              <a:spcAft>
                <a:spcPts val="0"/>
              </a:spcAft>
              <a:buSzPts val="1400"/>
              <a:buNone/>
              <a:defRPr/>
            </a:lvl8pPr>
            <a:lvl9pPr marL="4114800" lvl="8" indent="-228600" algn="l" rtl="0">
              <a:spcBef>
                <a:spcPts val="0"/>
              </a:spcBef>
              <a:spcAft>
                <a:spcPts val="0"/>
              </a:spcAft>
              <a:buSzPts val="1400"/>
              <a:buNone/>
              <a:defRPr/>
            </a:lvl9pPr>
          </a:lstStyle>
          <a:p>
            <a:endParaRPr/>
          </a:p>
        </p:txBody>
      </p:sp>
      <p:sp>
        <p:nvSpPr>
          <p:cNvPr id="89" name="Google Shape;89;p14"/>
          <p:cNvSpPr txBox="1">
            <a:spLocks noGrp="1"/>
          </p:cNvSpPr>
          <p:nvPr>
            <p:ph type="ftr" idx="11"/>
          </p:nvPr>
        </p:nvSpPr>
        <p:spPr>
          <a:xfrm>
            <a:off x="3108960" y="4783455"/>
            <a:ext cx="2926200" cy="257100"/>
          </a:xfrm>
          <a:prstGeom prst="rect">
            <a:avLst/>
          </a:prstGeom>
          <a:noFill/>
          <a:ln>
            <a:noFill/>
          </a:ln>
        </p:spPr>
        <p:txBody>
          <a:bodyPr spcFirstLastPara="1" wrap="square" lIns="0" tIns="0" rIns="0" bIns="0" anchor="t" anchorCtr="0">
            <a:spAutoFit/>
          </a:bodyPr>
          <a:lstStyle>
            <a:lvl1pPr lvl="0" algn="ctr"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0" name="Google Shape;90;p14"/>
          <p:cNvSpPr txBox="1">
            <a:spLocks noGrp="1"/>
          </p:cNvSpPr>
          <p:nvPr>
            <p:ph type="dt" idx="10"/>
          </p:nvPr>
        </p:nvSpPr>
        <p:spPr>
          <a:xfrm>
            <a:off x="457200" y="4783455"/>
            <a:ext cx="2103000" cy="2571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1" name="Google Shape;91;p14"/>
          <p:cNvSpPr txBox="1">
            <a:spLocks noGrp="1"/>
          </p:cNvSpPr>
          <p:nvPr>
            <p:ph type="sldNum" idx="12"/>
          </p:nvPr>
        </p:nvSpPr>
        <p:spPr>
          <a:xfrm>
            <a:off x="6583680" y="4783455"/>
            <a:ext cx="2103000" cy="153900"/>
          </a:xfrm>
          <a:prstGeom prst="rect">
            <a:avLst/>
          </a:prstGeom>
          <a:noFill/>
          <a:ln>
            <a:noFill/>
          </a:ln>
        </p:spPr>
        <p:txBody>
          <a:bodyPr spcFirstLastPara="1" wrap="square" lIns="0" tIns="0" rIns="0" bIns="0" anchor="t" anchorCtr="0">
            <a:sp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GB"/>
              <a:t>‹#›</a:t>
            </a:fld>
            <a:endParaRPr>
              <a:solidFill>
                <a:schemeClr val="lt1"/>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1">
  <p:cSld name="Blank">
    <p:spTree>
      <p:nvGrpSpPr>
        <p:cNvPr id="1" name="Shape 92"/>
        <p:cNvGrpSpPr/>
        <p:nvPr/>
      </p:nvGrpSpPr>
      <p:grpSpPr>
        <a:xfrm>
          <a:off x="0" y="0"/>
          <a:ext cx="0" cy="0"/>
          <a:chOff x="0" y="0"/>
          <a:chExt cx="0" cy="0"/>
        </a:xfrm>
      </p:grpSpPr>
      <p:sp>
        <p:nvSpPr>
          <p:cNvPr id="93" name="Google Shape;93;p15"/>
          <p:cNvSpPr txBox="1">
            <a:spLocks noGrp="1"/>
          </p:cNvSpPr>
          <p:nvPr>
            <p:ph type="ftr" idx="11"/>
          </p:nvPr>
        </p:nvSpPr>
        <p:spPr>
          <a:xfrm>
            <a:off x="3108960" y="4783455"/>
            <a:ext cx="2926200" cy="257100"/>
          </a:xfrm>
          <a:prstGeom prst="rect">
            <a:avLst/>
          </a:prstGeom>
          <a:noFill/>
          <a:ln>
            <a:noFill/>
          </a:ln>
        </p:spPr>
        <p:txBody>
          <a:bodyPr spcFirstLastPara="1" wrap="square" lIns="0" tIns="0" rIns="0" bIns="0" anchor="t" anchorCtr="0">
            <a:spAutoFit/>
          </a:bodyPr>
          <a:lstStyle>
            <a:lvl1pPr lvl="0" algn="ctr"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4" name="Google Shape;94;p15"/>
          <p:cNvSpPr txBox="1">
            <a:spLocks noGrp="1"/>
          </p:cNvSpPr>
          <p:nvPr>
            <p:ph type="dt" idx="10"/>
          </p:nvPr>
        </p:nvSpPr>
        <p:spPr>
          <a:xfrm>
            <a:off x="457200" y="4783455"/>
            <a:ext cx="2103000" cy="257100"/>
          </a:xfrm>
          <a:prstGeom prst="rect">
            <a:avLst/>
          </a:prstGeom>
          <a:noFill/>
          <a:ln>
            <a:noFill/>
          </a:ln>
        </p:spPr>
        <p:txBody>
          <a:bodyPr spcFirstLastPara="1" wrap="square" lIns="0" tIns="0" rIns="0" bIns="0" anchor="t" anchorCtr="0">
            <a:spAutoFit/>
          </a:bodyPr>
          <a:lstStyle>
            <a:lvl1pPr lvl="0" algn="l" rtl="0">
              <a:spcBef>
                <a:spcPts val="0"/>
              </a:spcBef>
              <a:spcAft>
                <a:spcPts val="0"/>
              </a:spcAft>
              <a:buSzPts val="1400"/>
              <a:buNone/>
              <a:defRPr>
                <a:solidFill>
                  <a:srgbClr val="888888"/>
                </a:solidFill>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95" name="Google Shape;95;p15"/>
          <p:cNvSpPr txBox="1">
            <a:spLocks noGrp="1"/>
          </p:cNvSpPr>
          <p:nvPr>
            <p:ph type="sldNum" idx="12"/>
          </p:nvPr>
        </p:nvSpPr>
        <p:spPr>
          <a:xfrm>
            <a:off x="6583680" y="4783455"/>
            <a:ext cx="2103000" cy="153900"/>
          </a:xfrm>
          <a:prstGeom prst="rect">
            <a:avLst/>
          </a:prstGeom>
          <a:noFill/>
          <a:ln>
            <a:noFill/>
          </a:ln>
        </p:spPr>
        <p:txBody>
          <a:bodyPr spcFirstLastPara="1" wrap="square" lIns="0" tIns="0" rIns="0" bIns="0" anchor="t" anchorCtr="0">
            <a:spAutoFit/>
          </a:bodyPr>
          <a:lstStyle>
            <a:lvl1pPr marL="0" lvl="0" indent="0" algn="r" rtl="0">
              <a:spcBef>
                <a:spcPts val="0"/>
              </a:spcBef>
              <a:buNone/>
              <a:defRPr>
                <a:solidFill>
                  <a:srgbClr val="888888"/>
                </a:solidFill>
              </a:defRPr>
            </a:lvl1pPr>
            <a:lvl2pPr marL="0" lvl="1" indent="0" algn="r" rtl="0">
              <a:spcBef>
                <a:spcPts val="0"/>
              </a:spcBef>
              <a:buNone/>
              <a:defRPr>
                <a:solidFill>
                  <a:srgbClr val="888888"/>
                </a:solidFill>
              </a:defRPr>
            </a:lvl2pPr>
            <a:lvl3pPr marL="0" lvl="2" indent="0" algn="r" rtl="0">
              <a:spcBef>
                <a:spcPts val="0"/>
              </a:spcBef>
              <a:buNone/>
              <a:defRPr>
                <a:solidFill>
                  <a:srgbClr val="888888"/>
                </a:solidFill>
              </a:defRPr>
            </a:lvl3pPr>
            <a:lvl4pPr marL="0" lvl="3" indent="0" algn="r" rtl="0">
              <a:spcBef>
                <a:spcPts val="0"/>
              </a:spcBef>
              <a:buNone/>
              <a:defRPr>
                <a:solidFill>
                  <a:srgbClr val="888888"/>
                </a:solidFill>
              </a:defRPr>
            </a:lvl4pPr>
            <a:lvl5pPr marL="0" lvl="4" indent="0" algn="r" rtl="0">
              <a:spcBef>
                <a:spcPts val="0"/>
              </a:spcBef>
              <a:buNone/>
              <a:defRPr>
                <a:solidFill>
                  <a:srgbClr val="888888"/>
                </a:solidFill>
              </a:defRPr>
            </a:lvl5pPr>
            <a:lvl6pPr marL="0" lvl="5" indent="0" algn="r" rtl="0">
              <a:spcBef>
                <a:spcPts val="0"/>
              </a:spcBef>
              <a:buNone/>
              <a:defRPr>
                <a:solidFill>
                  <a:srgbClr val="888888"/>
                </a:solidFill>
              </a:defRPr>
            </a:lvl6pPr>
            <a:lvl7pPr marL="0" lvl="6" indent="0" algn="r" rtl="0">
              <a:spcBef>
                <a:spcPts val="0"/>
              </a:spcBef>
              <a:buNone/>
              <a:defRPr>
                <a:solidFill>
                  <a:srgbClr val="888888"/>
                </a:solidFill>
              </a:defRPr>
            </a:lvl7pPr>
            <a:lvl8pPr marL="0" lvl="7" indent="0" algn="r" rtl="0">
              <a:spcBef>
                <a:spcPts val="0"/>
              </a:spcBef>
              <a:buNone/>
              <a:defRPr>
                <a:solidFill>
                  <a:srgbClr val="888888"/>
                </a:solidFill>
              </a:defRPr>
            </a:lvl8pPr>
            <a:lvl9pPr marL="0" lvl="8" indent="0" algn="r" rtl="0">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GB"/>
              <a:t>‹#›</a:t>
            </a:fld>
            <a:endParaRPr>
              <a:solidFill>
                <a:schemeClr val="lt1"/>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grpSp>
        <p:nvGrpSpPr>
          <p:cNvPr id="20" name="Google Shape;20;p3"/>
          <p:cNvGrpSpPr/>
          <p:nvPr/>
        </p:nvGrpSpPr>
        <p:grpSpPr>
          <a:xfrm>
            <a:off x="0" y="3903669"/>
            <a:ext cx="9144000" cy="1239925"/>
            <a:chOff x="0" y="3903669"/>
            <a:chExt cx="9144000" cy="1239925"/>
          </a:xfrm>
        </p:grpSpPr>
        <p:sp>
          <p:nvSpPr>
            <p:cNvPr id="21" name="Google Shape;21;p3"/>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3"/>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3"/>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3"/>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3"/>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 name="Google Shape;26;p3"/>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27" name="Google Shape;27;p3"/>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28" name="Google Shape;28;p3"/>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9"/>
        <p:cNvGrpSpPr/>
        <p:nvPr/>
      </p:nvGrpSpPr>
      <p:grpSpPr>
        <a:xfrm>
          <a:off x="0" y="0"/>
          <a:ext cx="0" cy="0"/>
          <a:chOff x="0" y="0"/>
          <a:chExt cx="0" cy="0"/>
        </a:xfrm>
      </p:grpSpPr>
      <p:grpSp>
        <p:nvGrpSpPr>
          <p:cNvPr id="30" name="Google Shape;30;p4"/>
          <p:cNvGrpSpPr/>
          <p:nvPr/>
        </p:nvGrpSpPr>
        <p:grpSpPr>
          <a:xfrm>
            <a:off x="6098378" y="5"/>
            <a:ext cx="3045625" cy="2030570"/>
            <a:chOff x="6098378" y="5"/>
            <a:chExt cx="3045625" cy="2030570"/>
          </a:xfrm>
        </p:grpSpPr>
        <p:sp>
          <p:nvSpPr>
            <p:cNvPr id="31" name="Google Shape;31;p4"/>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4"/>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4"/>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4"/>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4"/>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 name="Google Shape;36;p4"/>
          <p:cNvSpPr txBox="1">
            <a:spLocks noGrp="1"/>
          </p:cNvSpPr>
          <p:nvPr>
            <p:ph type="title"/>
          </p:nvPr>
        </p:nvSpPr>
        <p:spPr>
          <a:xfrm>
            <a:off x="598100" y="2152347"/>
            <a:ext cx="8222100" cy="838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a:endParaRPr/>
          </a:p>
        </p:txBody>
      </p:sp>
      <p:sp>
        <p:nvSpPr>
          <p:cNvPr id="37" name="Google Shape;37;p4"/>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5"/>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0" name="Google Shape;40;p5"/>
          <p:cNvSpPr txBox="1">
            <a:spLocks noGrp="1"/>
          </p:cNvSpPr>
          <p:nvPr>
            <p:ph type="body" idx="1"/>
          </p:nvPr>
        </p:nvSpPr>
        <p:spPr>
          <a:xfrm>
            <a:off x="311700" y="1229975"/>
            <a:ext cx="3999900" cy="33390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41" name="Google Shape;41;p5"/>
          <p:cNvSpPr txBox="1">
            <a:spLocks noGrp="1"/>
          </p:cNvSpPr>
          <p:nvPr>
            <p:ph type="body" idx="2"/>
          </p:nvPr>
        </p:nvSpPr>
        <p:spPr>
          <a:xfrm>
            <a:off x="4832400" y="1229975"/>
            <a:ext cx="3999900" cy="33390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42" name="Google Shape;42;p5"/>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3"/>
        <p:cNvGrpSpPr/>
        <p:nvPr/>
      </p:nvGrpSpPr>
      <p:grpSpPr>
        <a:xfrm>
          <a:off x="0" y="0"/>
          <a:ext cx="0" cy="0"/>
          <a:chOff x="0" y="0"/>
          <a:chExt cx="0" cy="0"/>
        </a:xfrm>
      </p:grpSpPr>
      <p:sp>
        <p:nvSpPr>
          <p:cNvPr id="44" name="Google Shape;44;p6"/>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a:endParaRPr/>
          </a:p>
        </p:txBody>
      </p:sp>
      <p:sp>
        <p:nvSpPr>
          <p:cNvPr id="45" name="Google Shape;45;p6"/>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
        <p:cNvGrpSpPr/>
        <p:nvPr/>
      </p:nvGrpSpPr>
      <p:grpSpPr>
        <a:xfrm>
          <a:off x="0" y="0"/>
          <a:ext cx="0" cy="0"/>
          <a:chOff x="0" y="0"/>
          <a:chExt cx="0" cy="0"/>
        </a:xfrm>
      </p:grpSpPr>
      <p:sp>
        <p:nvSpPr>
          <p:cNvPr id="47" name="Google Shape;47;p7"/>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48" name="Google Shape;48;p7"/>
          <p:cNvSpPr txBox="1">
            <a:spLocks noGrp="1"/>
          </p:cNvSpPr>
          <p:nvPr>
            <p:ph type="body" idx="1"/>
          </p:nvPr>
        </p:nvSpPr>
        <p:spPr>
          <a:xfrm>
            <a:off x="311700" y="1465804"/>
            <a:ext cx="2808000" cy="31032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49" name="Google Shape;49;p7"/>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7" name="Google Shape;57;p8"/>
          <p:cNvSpPr txBox="1">
            <a:spLocks noGrp="1"/>
          </p:cNvSpPr>
          <p:nvPr>
            <p:ph type="title"/>
          </p:nvPr>
        </p:nvSpPr>
        <p:spPr>
          <a:xfrm>
            <a:off x="490250" y="526350"/>
            <a:ext cx="56187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Clr>
                <a:schemeClr val="lt1"/>
              </a:buClr>
              <a:buSzPts val="4800"/>
              <a:buNone/>
              <a:defRPr sz="4800">
                <a:solidFill>
                  <a:schemeClr val="lt1"/>
                </a:solidFill>
              </a:defRPr>
            </a:lvl1pPr>
            <a:lvl2pPr lvl="1" algn="l">
              <a:lnSpc>
                <a:spcPct val="100000"/>
              </a:lnSpc>
              <a:spcBef>
                <a:spcPts val="0"/>
              </a:spcBef>
              <a:spcAft>
                <a:spcPts val="0"/>
              </a:spcAft>
              <a:buClr>
                <a:schemeClr val="lt1"/>
              </a:buClr>
              <a:buSzPts val="4800"/>
              <a:buNone/>
              <a:defRPr sz="4800">
                <a:solidFill>
                  <a:schemeClr val="lt1"/>
                </a:solidFill>
              </a:defRPr>
            </a:lvl2pPr>
            <a:lvl3pPr lvl="2" algn="l">
              <a:lnSpc>
                <a:spcPct val="100000"/>
              </a:lnSpc>
              <a:spcBef>
                <a:spcPts val="0"/>
              </a:spcBef>
              <a:spcAft>
                <a:spcPts val="0"/>
              </a:spcAft>
              <a:buClr>
                <a:schemeClr val="lt1"/>
              </a:buClr>
              <a:buSzPts val="4800"/>
              <a:buNone/>
              <a:defRPr sz="4800">
                <a:solidFill>
                  <a:schemeClr val="lt1"/>
                </a:solidFill>
              </a:defRPr>
            </a:lvl3pPr>
            <a:lvl4pPr lvl="3" algn="l">
              <a:lnSpc>
                <a:spcPct val="100000"/>
              </a:lnSpc>
              <a:spcBef>
                <a:spcPts val="0"/>
              </a:spcBef>
              <a:spcAft>
                <a:spcPts val="0"/>
              </a:spcAft>
              <a:buClr>
                <a:schemeClr val="lt1"/>
              </a:buClr>
              <a:buSzPts val="4800"/>
              <a:buNone/>
              <a:defRPr sz="4800">
                <a:solidFill>
                  <a:schemeClr val="lt1"/>
                </a:solidFill>
              </a:defRPr>
            </a:lvl4pPr>
            <a:lvl5pPr lvl="4" algn="l">
              <a:lnSpc>
                <a:spcPct val="100000"/>
              </a:lnSpc>
              <a:spcBef>
                <a:spcPts val="0"/>
              </a:spcBef>
              <a:spcAft>
                <a:spcPts val="0"/>
              </a:spcAft>
              <a:buClr>
                <a:schemeClr val="lt1"/>
              </a:buClr>
              <a:buSzPts val="4800"/>
              <a:buNone/>
              <a:defRPr sz="4800">
                <a:solidFill>
                  <a:schemeClr val="lt1"/>
                </a:solidFill>
              </a:defRPr>
            </a:lvl5pPr>
            <a:lvl6pPr lvl="5" algn="l">
              <a:lnSpc>
                <a:spcPct val="100000"/>
              </a:lnSpc>
              <a:spcBef>
                <a:spcPts val="0"/>
              </a:spcBef>
              <a:spcAft>
                <a:spcPts val="0"/>
              </a:spcAft>
              <a:buClr>
                <a:schemeClr val="lt1"/>
              </a:buClr>
              <a:buSzPts val="4800"/>
              <a:buNone/>
              <a:defRPr sz="4800">
                <a:solidFill>
                  <a:schemeClr val="lt1"/>
                </a:solidFill>
              </a:defRPr>
            </a:lvl6pPr>
            <a:lvl7pPr lvl="6" algn="l">
              <a:lnSpc>
                <a:spcPct val="100000"/>
              </a:lnSpc>
              <a:spcBef>
                <a:spcPts val="0"/>
              </a:spcBef>
              <a:spcAft>
                <a:spcPts val="0"/>
              </a:spcAft>
              <a:buClr>
                <a:schemeClr val="lt1"/>
              </a:buClr>
              <a:buSzPts val="4800"/>
              <a:buNone/>
              <a:defRPr sz="4800">
                <a:solidFill>
                  <a:schemeClr val="lt1"/>
                </a:solidFill>
              </a:defRPr>
            </a:lvl7pPr>
            <a:lvl8pPr lvl="7" algn="l">
              <a:lnSpc>
                <a:spcPct val="100000"/>
              </a:lnSpc>
              <a:spcBef>
                <a:spcPts val="0"/>
              </a:spcBef>
              <a:spcAft>
                <a:spcPts val="0"/>
              </a:spcAft>
              <a:buClr>
                <a:schemeClr val="lt1"/>
              </a:buClr>
              <a:buSzPts val="4800"/>
              <a:buNone/>
              <a:defRPr sz="4800">
                <a:solidFill>
                  <a:schemeClr val="lt1"/>
                </a:solidFill>
              </a:defRPr>
            </a:lvl8pPr>
            <a:lvl9pPr lvl="8" algn="l">
              <a:lnSpc>
                <a:spcPct val="100000"/>
              </a:lnSpc>
              <a:spcBef>
                <a:spcPts val="0"/>
              </a:spcBef>
              <a:spcAft>
                <a:spcPts val="0"/>
              </a:spcAft>
              <a:buClr>
                <a:schemeClr val="lt1"/>
              </a:buClr>
              <a:buSzPts val="4800"/>
              <a:buNone/>
              <a:defRPr sz="4800">
                <a:solidFill>
                  <a:schemeClr val="lt1"/>
                </a:solidFill>
              </a:defRPr>
            </a:lvl9pPr>
          </a:lstStyle>
          <a:p>
            <a:endParaRPr/>
          </a:p>
        </p:txBody>
      </p:sp>
      <p:sp>
        <p:nvSpPr>
          <p:cNvPr id="58" name="Google Shape;58;p8"/>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a:spLocks noGrp="1"/>
          </p:cNvSpPr>
          <p:nvPr>
            <p:ph type="title"/>
          </p:nvPr>
        </p:nvSpPr>
        <p:spPr>
          <a:xfrm>
            <a:off x="265500" y="1151100"/>
            <a:ext cx="4045200" cy="1564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63" name="Google Shape;63;p9"/>
          <p:cNvSpPr txBox="1">
            <a:spLocks noGrp="1"/>
          </p:cNvSpPr>
          <p:nvPr>
            <p:ph type="subTitle" idx="1"/>
          </p:nvPr>
        </p:nvSpPr>
        <p:spPr>
          <a:xfrm>
            <a:off x="265500" y="2769001"/>
            <a:ext cx="4045200" cy="12693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4" name="Google Shape;64;p9"/>
          <p:cNvSpPr txBox="1">
            <a:spLocks noGrp="1"/>
          </p:cNvSpPr>
          <p:nvPr>
            <p:ph type="body" idx="2"/>
          </p:nvPr>
        </p:nvSpPr>
        <p:spPr>
          <a:xfrm>
            <a:off x="4939500" y="724200"/>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Clr>
                <a:schemeClr val="lt1"/>
              </a:buClr>
              <a:buSzPts val="1800"/>
              <a:buChar char="●"/>
              <a:defRPr>
                <a:solidFill>
                  <a:schemeClr val="lt1"/>
                </a:solidFill>
              </a:defRPr>
            </a:lvl1pPr>
            <a:lvl2pPr marL="914400" lvl="1" indent="-317500" algn="l">
              <a:lnSpc>
                <a:spcPct val="115000"/>
              </a:lnSpc>
              <a:spcBef>
                <a:spcPts val="0"/>
              </a:spcBef>
              <a:spcAft>
                <a:spcPts val="0"/>
              </a:spcAft>
              <a:buClr>
                <a:schemeClr val="lt1"/>
              </a:buClr>
              <a:buSzPts val="1400"/>
              <a:buChar char="○"/>
              <a:defRPr>
                <a:solidFill>
                  <a:schemeClr val="lt1"/>
                </a:solidFill>
              </a:defRPr>
            </a:lvl2pPr>
            <a:lvl3pPr marL="1371600" lvl="2" indent="-317500" algn="l">
              <a:lnSpc>
                <a:spcPct val="115000"/>
              </a:lnSpc>
              <a:spcBef>
                <a:spcPts val="0"/>
              </a:spcBef>
              <a:spcAft>
                <a:spcPts val="0"/>
              </a:spcAft>
              <a:buClr>
                <a:schemeClr val="lt1"/>
              </a:buClr>
              <a:buSzPts val="1400"/>
              <a:buChar char="■"/>
              <a:defRPr>
                <a:solidFill>
                  <a:schemeClr val="lt1"/>
                </a:solidFill>
              </a:defRPr>
            </a:lvl3pPr>
            <a:lvl4pPr marL="1828800" lvl="3" indent="-317500" algn="l">
              <a:lnSpc>
                <a:spcPct val="115000"/>
              </a:lnSpc>
              <a:spcBef>
                <a:spcPts val="0"/>
              </a:spcBef>
              <a:spcAft>
                <a:spcPts val="0"/>
              </a:spcAft>
              <a:buClr>
                <a:schemeClr val="lt1"/>
              </a:buClr>
              <a:buSzPts val="1400"/>
              <a:buChar char="●"/>
              <a:defRPr>
                <a:solidFill>
                  <a:schemeClr val="lt1"/>
                </a:solidFill>
              </a:defRPr>
            </a:lvl4pPr>
            <a:lvl5pPr marL="2286000" lvl="4" indent="-317500" algn="l">
              <a:lnSpc>
                <a:spcPct val="115000"/>
              </a:lnSpc>
              <a:spcBef>
                <a:spcPts val="0"/>
              </a:spcBef>
              <a:spcAft>
                <a:spcPts val="0"/>
              </a:spcAft>
              <a:buClr>
                <a:schemeClr val="lt1"/>
              </a:buClr>
              <a:buSzPts val="1400"/>
              <a:buChar char="○"/>
              <a:defRPr>
                <a:solidFill>
                  <a:schemeClr val="lt1"/>
                </a:solidFill>
              </a:defRPr>
            </a:lvl5pPr>
            <a:lvl6pPr marL="2743200" lvl="5" indent="-317500" algn="l">
              <a:lnSpc>
                <a:spcPct val="115000"/>
              </a:lnSpc>
              <a:spcBef>
                <a:spcPts val="0"/>
              </a:spcBef>
              <a:spcAft>
                <a:spcPts val="0"/>
              </a:spcAft>
              <a:buClr>
                <a:schemeClr val="lt1"/>
              </a:buClr>
              <a:buSzPts val="1400"/>
              <a:buChar char="■"/>
              <a:defRPr>
                <a:solidFill>
                  <a:schemeClr val="lt1"/>
                </a:solidFill>
              </a:defRPr>
            </a:lvl6pPr>
            <a:lvl7pPr marL="3200400" lvl="6" indent="-317500" algn="l">
              <a:lnSpc>
                <a:spcPct val="115000"/>
              </a:lnSpc>
              <a:spcBef>
                <a:spcPts val="0"/>
              </a:spcBef>
              <a:spcAft>
                <a:spcPts val="0"/>
              </a:spcAft>
              <a:buClr>
                <a:schemeClr val="lt1"/>
              </a:buClr>
              <a:buSzPts val="1400"/>
              <a:buChar char="●"/>
              <a:defRPr>
                <a:solidFill>
                  <a:schemeClr val="lt1"/>
                </a:solidFill>
              </a:defRPr>
            </a:lvl7pPr>
            <a:lvl8pPr marL="3657600" lvl="7" indent="-317500" algn="l">
              <a:lnSpc>
                <a:spcPct val="115000"/>
              </a:lnSpc>
              <a:spcBef>
                <a:spcPts val="0"/>
              </a:spcBef>
              <a:spcAft>
                <a:spcPts val="0"/>
              </a:spcAft>
              <a:buClr>
                <a:schemeClr val="lt1"/>
              </a:buClr>
              <a:buSzPts val="1400"/>
              <a:buChar char="○"/>
              <a:defRPr>
                <a:solidFill>
                  <a:schemeClr val="lt1"/>
                </a:solidFill>
              </a:defRPr>
            </a:lvl8pPr>
            <a:lvl9pPr marL="4114800" lvl="8" indent="-317500" algn="l">
              <a:lnSpc>
                <a:spcPct val="115000"/>
              </a:lnSpc>
              <a:spcBef>
                <a:spcPts val="0"/>
              </a:spcBef>
              <a:spcAft>
                <a:spcPts val="0"/>
              </a:spcAft>
              <a:buClr>
                <a:schemeClr val="lt1"/>
              </a:buClr>
              <a:buSzPts val="1400"/>
              <a:buChar char="■"/>
              <a:defRPr>
                <a:solidFill>
                  <a:schemeClr val="lt1"/>
                </a:solidFill>
              </a:defRPr>
            </a:lvl9pPr>
          </a:lstStyle>
          <a:p>
            <a:endParaRPr/>
          </a:p>
        </p:txBody>
      </p:sp>
      <p:sp>
        <p:nvSpPr>
          <p:cNvPr id="65" name="Google Shape;65;p9"/>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6"/>
        <p:cNvGrpSpPr/>
        <p:nvPr/>
      </p:nvGrpSpPr>
      <p:grpSpPr>
        <a:xfrm>
          <a:off x="0" y="0"/>
          <a:ext cx="0" cy="0"/>
          <a:chOff x="0" y="0"/>
          <a:chExt cx="0" cy="0"/>
        </a:xfrm>
      </p:grpSpPr>
      <p:sp>
        <p:nvSpPr>
          <p:cNvPr id="67" name="Google Shape;67;p10"/>
          <p:cNvSpPr txBox="1">
            <a:spLocks noGrp="1"/>
          </p:cNvSpPr>
          <p:nvPr>
            <p:ph type="body" idx="1"/>
          </p:nvPr>
        </p:nvSpPr>
        <p:spPr>
          <a:xfrm>
            <a:off x="319500" y="4230575"/>
            <a:ext cx="5998800" cy="5988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68" name="Google Shape;68;p10"/>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eometric">
    <p:bg>
      <p:bgPr>
        <a:blipFill>
          <a:blip r:embed="rId15">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10000"/>
            <a:ext cx="8520600" cy="6078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1pPr>
            <a:lvl2pPr marR="0" lvl="1"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2pPr>
            <a:lvl3pPr marR="0" lvl="2"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3pPr>
            <a:lvl4pPr marR="0" lvl="3"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4pPr>
            <a:lvl5pPr marR="0" lvl="4"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5pPr>
            <a:lvl6pPr marR="0" lvl="5"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6pPr>
            <a:lvl7pPr marR="0" lvl="6"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7pPr>
            <a:lvl8pPr marR="0" lvl="7"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8pPr>
            <a:lvl9pPr marR="0" lvl="8" algn="l" rtl="0">
              <a:lnSpc>
                <a:spcPct val="100000"/>
              </a:lnSpc>
              <a:spcBef>
                <a:spcPts val="0"/>
              </a:spcBef>
              <a:spcAft>
                <a:spcPts val="0"/>
              </a:spcAft>
              <a:buClr>
                <a:schemeClr val="dk1"/>
              </a:buClr>
              <a:buSzPts val="3000"/>
              <a:buFont typeface="Roboto"/>
              <a:buNone/>
              <a:defRPr sz="3000" b="0" i="0" u="none" strike="noStrike" cap="none">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311700" y="1229875"/>
            <a:ext cx="8520600" cy="33390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Roboto"/>
              <a:buChar char="●"/>
              <a:defRPr sz="1800" b="0" i="0" u="none" strike="noStrike" cap="none">
                <a:solidFill>
                  <a:schemeClr val="dk2"/>
                </a:solidFill>
                <a:latin typeface="Roboto"/>
                <a:ea typeface="Roboto"/>
                <a:cs typeface="Roboto"/>
                <a:sym typeface="Roboto"/>
              </a:defRPr>
            </a:lvl1pPr>
            <a:lvl2pPr marL="914400" marR="0" lvl="1"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2pPr>
            <a:lvl3pPr marL="1371600" marR="0" lvl="2"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3pPr>
            <a:lvl4pPr marL="1828800" marR="0" lvl="3"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4pPr>
            <a:lvl5pPr marL="2286000" marR="0" lvl="4"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5pPr>
            <a:lvl6pPr marL="2743200" marR="0" lvl="5"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6pPr>
            <a:lvl7pPr marL="3200400" marR="0" lvl="6"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7pPr>
            <a:lvl8pPr marL="3657600" marR="0" lvl="7"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8pPr>
            <a:lvl9pPr marL="4114800" marR="0" lvl="8" indent="-317500" algn="l" rtl="0">
              <a:lnSpc>
                <a:spcPct val="115000"/>
              </a:lnSpc>
              <a:spcBef>
                <a:spcPts val="0"/>
              </a:spcBef>
              <a:spcAft>
                <a:spcPts val="0"/>
              </a:spcAft>
              <a:buClr>
                <a:schemeClr val="dk2"/>
              </a:buClr>
              <a:buSzPts val="1400"/>
              <a:buFont typeface="Roboto"/>
              <a:buChar char="■"/>
              <a:defRPr sz="1400" b="0" i="0" u="none" strike="noStrike" cap="none">
                <a:solidFill>
                  <a:schemeClr val="dk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lt1"/>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60" r:id="rId12"/>
    <p:sldLayoutId id="214748366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0" y="2288339"/>
            <a:ext cx="9144000" cy="566822"/>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3600" dirty="0">
                <a:solidFill>
                  <a:schemeClr val="bg2">
                    <a:lumMod val="50000"/>
                  </a:schemeClr>
                </a:solidFill>
                <a:latin typeface="Calibri" panose="020F0502020204030204" pitchFamily="34" charset="0"/>
                <a:cs typeface="Calibri" panose="020F0502020204030204" pitchFamily="34" charset="0"/>
              </a:rPr>
              <a:t>Network Slicing in 5G Networks</a:t>
            </a:r>
            <a:endParaRPr sz="3600" dirty="0">
              <a:solidFill>
                <a:schemeClr val="bg2">
                  <a:lumMod val="50000"/>
                </a:schemeClr>
              </a:solidFill>
              <a:latin typeface="Calibri" panose="020F0502020204030204" pitchFamily="34" charset="0"/>
              <a:cs typeface="Calibri" panose="020F0502020204030204" pitchFamily="34" charset="0"/>
            </a:endParaRPr>
          </a:p>
        </p:txBody>
      </p:sp>
      <p:sp>
        <p:nvSpPr>
          <p:cNvPr id="101" name="Google Shape;101;p16"/>
          <p:cNvSpPr txBox="1"/>
          <p:nvPr/>
        </p:nvSpPr>
        <p:spPr>
          <a:xfrm>
            <a:off x="2950641" y="500500"/>
            <a:ext cx="3021600" cy="438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endParaRPr sz="3300" b="1" dirty="0">
              <a:solidFill>
                <a:schemeClr val="accent3"/>
              </a:solidFill>
              <a:latin typeface="Trebuchet MS" panose="020B0603020202020204" pitchFamily="34" charset="0"/>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OUTPUT</a:t>
            </a:r>
            <a:endParaRPr sz="2600" dirty="0">
              <a:solidFill>
                <a:schemeClr val="bg2">
                  <a:lumMod val="50000"/>
                </a:schemeClr>
              </a:solidFill>
              <a:latin typeface="Calibri" panose="020F0502020204030204" pitchFamily="34" charset="0"/>
              <a:cs typeface="Calibri" panose="020F0502020204030204" pitchFamily="34" charset="0"/>
            </a:endParaRPr>
          </a:p>
        </p:txBody>
      </p:sp>
      <p:pic>
        <p:nvPicPr>
          <p:cNvPr id="3" name="Picture 2">
            <a:extLst>
              <a:ext uri="{FF2B5EF4-FFF2-40B4-BE49-F238E27FC236}">
                <a16:creationId xmlns:a16="http://schemas.microsoft.com/office/drawing/2014/main" id="{8ED40509-03FD-4A0D-DF32-7C2FE4E42510}"/>
              </a:ext>
            </a:extLst>
          </p:cNvPr>
          <p:cNvPicPr>
            <a:picLocks noChangeAspect="1"/>
          </p:cNvPicPr>
          <p:nvPr/>
        </p:nvPicPr>
        <p:blipFill>
          <a:blip r:embed="rId3"/>
          <a:stretch>
            <a:fillRect/>
          </a:stretch>
        </p:blipFill>
        <p:spPr>
          <a:xfrm>
            <a:off x="1431560" y="958255"/>
            <a:ext cx="6280879" cy="3532995"/>
          </a:xfrm>
          <a:prstGeom prst="rect">
            <a:avLst/>
          </a:prstGeom>
        </p:spPr>
      </p:pic>
    </p:spTree>
    <p:extLst>
      <p:ext uri="{BB962C8B-B14F-4D97-AF65-F5344CB8AC3E}">
        <p14:creationId xmlns:p14="http://schemas.microsoft.com/office/powerpoint/2010/main" val="38471434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485114" y="1083733"/>
            <a:ext cx="7957997" cy="2598147"/>
          </a:xfrm>
          <a:prstGeom prst="rect">
            <a:avLst/>
          </a:prstGeom>
          <a:noFill/>
          <a:ln>
            <a:noFill/>
          </a:ln>
        </p:spPr>
        <p:txBody>
          <a:bodyPr spcFirstLastPara="1" wrap="square" lIns="0" tIns="12700" rIns="0" bIns="0" anchor="t" anchorCtr="0">
            <a:spAutoFit/>
          </a:bodyPr>
          <a:lstStyle/>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Base Stations (BS):</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Definition: A base station is a central communication point for wireless devices (clients) within a specific area.</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Function: It transmits and receives signals, providing connectivity and communication services to clients.</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Parameters:</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Location (x, y): </a:t>
            </a:r>
            <a:r>
              <a:rPr lang="en-US" sz="1200" dirty="0">
                <a:latin typeface="Calibri" panose="020F0502020204030204" pitchFamily="34" charset="0"/>
                <a:ea typeface="Calibri"/>
                <a:cs typeface="Calibri" panose="020F0502020204030204" pitchFamily="34" charset="0"/>
                <a:sym typeface="Calibri"/>
              </a:rPr>
              <a:t>Coordinates indicating the position of the base station.</a:t>
            </a: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Coverage</a:t>
            </a:r>
            <a:r>
              <a:rPr lang="en-US" sz="1200" dirty="0">
                <a:latin typeface="Calibri" panose="020F0502020204030204" pitchFamily="34" charset="0"/>
                <a:ea typeface="Calibri"/>
                <a:cs typeface="Calibri" panose="020F0502020204030204" pitchFamily="34" charset="0"/>
                <a:sym typeface="Calibri"/>
              </a:rPr>
              <a:t>: The radius around the base station where it can provide service.</a:t>
            </a: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Capacity Bandwidth</a:t>
            </a:r>
            <a:r>
              <a:rPr lang="en-US" sz="1200" dirty="0">
                <a:latin typeface="Calibri" panose="020F0502020204030204" pitchFamily="34" charset="0"/>
                <a:ea typeface="Calibri"/>
                <a:cs typeface="Calibri" panose="020F0502020204030204" pitchFamily="34" charset="0"/>
                <a:sym typeface="Calibri"/>
              </a:rPr>
              <a:t>: The total amount of data that can be transmitted or received per second.</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Ratios: The proportion of resources allocated to different types of services (slices).</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OUTPUT EXPLANATION</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054477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593000" y="1735805"/>
            <a:ext cx="7957997" cy="2228815"/>
          </a:xfrm>
          <a:prstGeom prst="rect">
            <a:avLst/>
          </a:prstGeom>
          <a:noFill/>
          <a:ln>
            <a:noFill/>
          </a:ln>
        </p:spPr>
        <p:txBody>
          <a:bodyPr spcFirstLastPara="1" wrap="square" lIns="0" tIns="12700" rIns="0" bIns="0" anchor="t" anchorCtr="0">
            <a:spAutoFit/>
          </a:bodyPr>
          <a:lstStyle/>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Average bandwidth usage</a:t>
            </a:r>
            <a:r>
              <a:rPr lang="en-US" sz="1200" dirty="0">
                <a:latin typeface="Calibri" panose="020F0502020204030204" pitchFamily="34" charset="0"/>
                <a:ea typeface="Calibri"/>
                <a:cs typeface="Calibri" panose="020F0502020204030204" pitchFamily="34" charset="0"/>
                <a:sym typeface="Calibri"/>
              </a:rPr>
              <a:t>: Average bandwidth used by all clients during the simulation.</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Average load factor of slices</a:t>
            </a:r>
            <a:r>
              <a:rPr lang="en-US" sz="1200" dirty="0">
                <a:latin typeface="Calibri" panose="020F0502020204030204" pitchFamily="34" charset="0"/>
                <a:ea typeface="Calibri"/>
                <a:cs typeface="Calibri" panose="020F0502020204030204" pitchFamily="34" charset="0"/>
                <a:sym typeface="Calibri"/>
              </a:rPr>
              <a:t>: Average ratio of bandwidth used by each slice relative to their capacity.</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Average coverage ratio</a:t>
            </a:r>
            <a:r>
              <a:rPr lang="en-US" sz="1200" dirty="0">
                <a:latin typeface="Calibri" panose="020F0502020204030204" pitchFamily="34" charset="0"/>
                <a:ea typeface="Calibri"/>
                <a:cs typeface="Calibri" panose="020F0502020204030204" pitchFamily="34" charset="0"/>
                <a:sym typeface="Calibri"/>
              </a:rPr>
              <a:t>: Average ratio of the area covered by base stations relative to the total simulation area.</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Average block ratio</a:t>
            </a:r>
            <a:r>
              <a:rPr lang="en-US" sz="1200" dirty="0">
                <a:latin typeface="Calibri" panose="020F0502020204030204" pitchFamily="34" charset="0"/>
                <a:ea typeface="Calibri"/>
                <a:cs typeface="Calibri" panose="020F0502020204030204" pitchFamily="34" charset="0"/>
                <a:sym typeface="Calibri"/>
              </a:rPr>
              <a:t>: Average ratio of clients that were blocked or unable to connect due to insufficient resources.</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Average handover ratio</a:t>
            </a:r>
            <a:r>
              <a:rPr lang="en-US" sz="1200" dirty="0">
                <a:latin typeface="Calibri" panose="020F0502020204030204" pitchFamily="34" charset="0"/>
                <a:ea typeface="Calibri"/>
                <a:cs typeface="Calibri" panose="020F0502020204030204" pitchFamily="34" charset="0"/>
                <a:sym typeface="Calibri"/>
              </a:rPr>
              <a:t>: Average ratio of handovers during the simulation.</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OUTPUT EXPLANATION</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887418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485114" y="1083733"/>
            <a:ext cx="7957997" cy="2782813"/>
          </a:xfrm>
          <a:prstGeom prst="rect">
            <a:avLst/>
          </a:prstGeom>
          <a:noFill/>
          <a:ln>
            <a:noFill/>
          </a:ln>
        </p:spPr>
        <p:txBody>
          <a:bodyPr spcFirstLastPara="1" wrap="square" lIns="0" tIns="12700" rIns="0" bIns="0" anchor="t" anchorCtr="0">
            <a:spAutoFit/>
          </a:bodyPr>
          <a:lstStyle/>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Connected Clients Ratio:</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This plot shows the ratio of clients that are successfully connected to a base station over time.</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The y-axis represents the ratio, and the x-axis represents time steps in the simulation.</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A high and stable ratio indicates good connectivity performance.</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Coverage Ratio:</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This plot displays the ratio of the area covered by base stations relative to the total simulation area.</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The y-axis represents the coverage ratio, and the x-axis represents time steps.</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A high and stable ratio indicates efficient coverage of the area.</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200" b="1" dirty="0">
                <a:latin typeface="Calibri" panose="020F0502020204030204" pitchFamily="34" charset="0"/>
                <a:ea typeface="Calibri"/>
                <a:cs typeface="Calibri" panose="020F0502020204030204" pitchFamily="34" charset="0"/>
                <a:sym typeface="Calibri"/>
              </a:rPr>
              <a:t>Total Bandwidth Usage:</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This plot shows the total bandwidth used by all clients over time.</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The y-axis represents bandwidth usage in Gbps, and the x-axis represents time steps.</a:t>
            </a:r>
          </a:p>
          <a:p>
            <a:pPr marL="12700" marR="0" lvl="0" indent="0" algn="just" rtl="0">
              <a:spcBef>
                <a:spcPts val="0"/>
              </a:spcBef>
              <a:spcAft>
                <a:spcPts val="0"/>
              </a:spcAft>
              <a:buNone/>
            </a:pPr>
            <a:r>
              <a:rPr lang="en-US" sz="1200" dirty="0">
                <a:latin typeface="Calibri" panose="020F0502020204030204" pitchFamily="34" charset="0"/>
                <a:ea typeface="Calibri"/>
                <a:cs typeface="Calibri" panose="020F0502020204030204" pitchFamily="34" charset="0"/>
                <a:sym typeface="Calibri"/>
              </a:rPr>
              <a:t>This helps to understand the network load and bandwidth demand.</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OUTPUT EXPLANATION</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732319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485114" y="1083733"/>
            <a:ext cx="7957997" cy="3736920"/>
          </a:xfrm>
          <a:prstGeom prst="rect">
            <a:avLst/>
          </a:prstGeom>
          <a:noFill/>
          <a:ln>
            <a:noFill/>
          </a:ln>
        </p:spPr>
        <p:txBody>
          <a:bodyPr spcFirstLastPara="1" wrap="square" lIns="0" tIns="12700" rIns="0" bIns="0" anchor="t" anchorCtr="0">
            <a:spAutoFit/>
          </a:bodyPr>
          <a:lstStyle/>
          <a:p>
            <a:pPr marL="12700" marR="0" lvl="0" indent="0" algn="just" rtl="0">
              <a:spcBef>
                <a:spcPts val="0"/>
              </a:spcBef>
              <a:spcAft>
                <a:spcPts val="0"/>
              </a:spcAft>
              <a:buNone/>
            </a:pPr>
            <a:r>
              <a:rPr lang="en-US" sz="1100" b="1" dirty="0">
                <a:latin typeface="Calibri" panose="020F0502020204030204" pitchFamily="34" charset="0"/>
                <a:ea typeface="Calibri"/>
                <a:cs typeface="Calibri" panose="020F0502020204030204" pitchFamily="34" charset="0"/>
                <a:sym typeface="Calibri"/>
              </a:rPr>
              <a:t>Block Ratio:</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This plot shows the ratio of clients that were blocked or unable to connect due to insufficient resources.</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The y-axis represents the block ratio, and the x-axis represents time steps.</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A lower block ratio indicates better performance and resource allocation.</a:t>
            </a:r>
          </a:p>
          <a:p>
            <a:pPr marL="12700" marR="0" lvl="0" indent="0" algn="just" rtl="0">
              <a:spcBef>
                <a:spcPts val="0"/>
              </a:spcBef>
              <a:spcAft>
                <a:spcPts val="0"/>
              </a:spcAft>
              <a:buNone/>
            </a:pPr>
            <a:endParaRPr lang="en-US" sz="11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100" b="1" dirty="0">
                <a:latin typeface="Calibri" panose="020F0502020204030204" pitchFamily="34" charset="0"/>
                <a:ea typeface="Calibri"/>
                <a:cs typeface="Calibri" panose="020F0502020204030204" pitchFamily="34" charset="0"/>
                <a:sym typeface="Calibri"/>
              </a:rPr>
              <a:t>Bandwidth Usage Ratio in Slices (Averaged):</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This plot shows the average ratio of bandwidth used by each slice (service type) over time.</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The y-axis represents the bandwidth usage ratio, and the x-axis represents time steps.</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This helps in understanding the distribution of bandwidth among different service types.</a:t>
            </a:r>
          </a:p>
          <a:p>
            <a:pPr marL="12700" marR="0" lvl="0" indent="0" algn="just" rtl="0">
              <a:spcBef>
                <a:spcPts val="0"/>
              </a:spcBef>
              <a:spcAft>
                <a:spcPts val="0"/>
              </a:spcAft>
              <a:buNone/>
            </a:pPr>
            <a:endParaRPr lang="en-US" sz="11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100" b="1" dirty="0">
                <a:latin typeface="Calibri" panose="020F0502020204030204" pitchFamily="34" charset="0"/>
                <a:ea typeface="Calibri"/>
                <a:cs typeface="Calibri" panose="020F0502020204030204" pitchFamily="34" charset="0"/>
                <a:sym typeface="Calibri"/>
              </a:rPr>
              <a:t>Handover Ratio:</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This plot shows the ratio of handovers, where a client switches from one base station to another, over time.</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The y-axis represents the handover ratio, and the x-axis represents time steps.</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A high handover ratio might indicate high client mobility or poor initial connections.</a:t>
            </a:r>
          </a:p>
          <a:p>
            <a:pPr marL="12700" marR="0" lvl="0" indent="0" algn="just" rtl="0">
              <a:spcBef>
                <a:spcPts val="0"/>
              </a:spcBef>
              <a:spcAft>
                <a:spcPts val="0"/>
              </a:spcAft>
              <a:buNone/>
            </a:pPr>
            <a:endParaRPr lang="en-US" sz="11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US" sz="1100" b="1" dirty="0">
                <a:latin typeface="Calibri" panose="020F0502020204030204" pitchFamily="34" charset="0"/>
                <a:ea typeface="Calibri"/>
                <a:cs typeface="Calibri" panose="020F0502020204030204" pitchFamily="34" charset="0"/>
                <a:sym typeface="Calibri"/>
              </a:rPr>
              <a:t>Client Count Ratio per Slice:</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This plot shows the ratio of clients for each slice (service type) over time.</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The y-axis represents the client count ratio, and the x-axis represents time steps.</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This provides insight into the distribution of clients across different service requirements.</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Bottom Right Section: Summary Statistics</a:t>
            </a:r>
          </a:p>
          <a:p>
            <a:pPr marL="12700" marR="0" lvl="0" indent="0" algn="just" rtl="0">
              <a:spcBef>
                <a:spcPts val="0"/>
              </a:spcBef>
              <a:spcAft>
                <a:spcPts val="0"/>
              </a:spcAft>
              <a:buNone/>
            </a:pPr>
            <a:r>
              <a:rPr lang="en-US" sz="1100" dirty="0">
                <a:latin typeface="Calibri" panose="020F0502020204030204" pitchFamily="34" charset="0"/>
                <a:ea typeface="Calibri"/>
                <a:cs typeface="Calibri" panose="020F0502020204030204" pitchFamily="34" charset="0"/>
                <a:sym typeface="Calibri"/>
              </a:rPr>
              <a:t>This table summarizes key performance metrics from the simulation:</a:t>
            </a:r>
          </a:p>
          <a:p>
            <a:pPr marL="12700" marR="0" lvl="0" indent="0" algn="just" rtl="0">
              <a:spcBef>
                <a:spcPts val="0"/>
              </a:spcBef>
              <a:spcAft>
                <a:spcPts val="0"/>
              </a:spcAft>
              <a:buNone/>
            </a:pPr>
            <a:endParaRPr lang="en-US" sz="11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OUTPUT EXPLANATION</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10813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485114" y="1083733"/>
            <a:ext cx="7957997" cy="3829253"/>
          </a:xfrm>
          <a:prstGeom prst="rect">
            <a:avLst/>
          </a:prstGeom>
          <a:noFill/>
          <a:ln>
            <a:noFill/>
          </a:ln>
        </p:spPr>
        <p:txBody>
          <a:bodyPr spcFirstLastPara="1" wrap="square" lIns="0" tIns="12700" rIns="0" bIns="0" anchor="t" anchorCtr="0">
            <a:spAutoFit/>
          </a:bodyPr>
          <a:lstStyle/>
          <a:p>
            <a:pPr algn="l"/>
            <a:r>
              <a:rPr lang="en-IN" b="1" i="0" u="none" strike="noStrike" dirty="0">
                <a:solidFill>
                  <a:srgbClr val="000000"/>
                </a:solidFill>
                <a:effectLst/>
                <a:latin typeface="Calibri" panose="020F0502020204030204" pitchFamily="34" charset="0"/>
                <a:cs typeface="Calibri" panose="020F0502020204030204" pitchFamily="34" charset="0"/>
              </a:rPr>
              <a:t>1) Optimal Slice Allocation in 5G Core Networks</a:t>
            </a:r>
            <a:endParaRPr lang="en-IN" b="0" i="0" u="none" strike="noStrike" dirty="0">
              <a:solidFill>
                <a:srgbClr val="000000"/>
              </a:solidFill>
              <a:effectLst/>
              <a:latin typeface="Calibri" panose="020F0502020204030204" pitchFamily="34" charset="0"/>
              <a:cs typeface="Calibri" panose="020F0502020204030204" pitchFamily="34" charset="0"/>
            </a:endParaRPr>
          </a:p>
          <a:p>
            <a:pPr algn="l"/>
            <a:r>
              <a:rPr lang="en-IN" b="1" i="0" u="none" strike="noStrike" dirty="0">
                <a:solidFill>
                  <a:srgbClr val="000000"/>
                </a:solidFill>
                <a:effectLst/>
                <a:latin typeface="Calibri" panose="020F0502020204030204" pitchFamily="34" charset="0"/>
                <a:cs typeface="Calibri" panose="020F0502020204030204" pitchFamily="34" charset="0"/>
              </a:rPr>
              <a:t>Authors:</a:t>
            </a:r>
            <a:r>
              <a:rPr lang="en-IN" b="0" i="0" u="none" strike="noStrike" dirty="0">
                <a:solidFill>
                  <a:srgbClr val="000000"/>
                </a:solidFill>
                <a:effectLst/>
                <a:latin typeface="Calibri" panose="020F0502020204030204" pitchFamily="34" charset="0"/>
                <a:cs typeface="Calibri" panose="020F0502020204030204" pitchFamily="34" charset="0"/>
              </a:rPr>
              <a:t> Danish Sattar, Ashraf </a:t>
            </a:r>
            <a:r>
              <a:rPr lang="en-IN" b="0" i="0" u="none" strike="noStrike" dirty="0" err="1">
                <a:solidFill>
                  <a:srgbClr val="000000"/>
                </a:solidFill>
                <a:effectLst/>
                <a:latin typeface="Calibri" panose="020F0502020204030204" pitchFamily="34" charset="0"/>
                <a:cs typeface="Calibri" panose="020F0502020204030204" pitchFamily="34" charset="0"/>
              </a:rPr>
              <a:t>Matrawy</a:t>
            </a:r>
            <a:endParaRPr lang="en-IN" b="0" i="0" u="none" strike="noStrike" dirty="0">
              <a:solidFill>
                <a:srgbClr val="000000"/>
              </a:solidFill>
              <a:effectLst/>
              <a:latin typeface="Calibri" panose="020F0502020204030204" pitchFamily="34" charset="0"/>
              <a:cs typeface="Calibri" panose="020F0502020204030204" pitchFamily="34" charset="0"/>
            </a:endParaRPr>
          </a:p>
          <a:p>
            <a:pPr algn="l"/>
            <a:r>
              <a:rPr lang="en-IN" b="1" i="0" u="none" strike="noStrike" dirty="0">
                <a:solidFill>
                  <a:srgbClr val="000000"/>
                </a:solidFill>
                <a:effectLst/>
                <a:latin typeface="Calibri" panose="020F0502020204030204" pitchFamily="34" charset="0"/>
                <a:cs typeface="Calibri" panose="020F0502020204030204" pitchFamily="34" charset="0"/>
              </a:rPr>
              <a:t>Source:</a:t>
            </a:r>
            <a:r>
              <a:rPr lang="en-IN" b="0" i="0" u="none" strike="noStrike" dirty="0">
                <a:solidFill>
                  <a:srgbClr val="000000"/>
                </a:solidFill>
                <a:effectLst/>
                <a:latin typeface="Calibri" panose="020F0502020204030204" pitchFamily="34" charset="0"/>
                <a:cs typeface="Calibri" panose="020F0502020204030204" pitchFamily="34" charset="0"/>
              </a:rPr>
              <a:t> IEEE </a:t>
            </a:r>
          </a:p>
          <a:p>
            <a:pPr algn="l"/>
            <a:r>
              <a:rPr lang="en-IN" b="1" i="0" u="none" strike="noStrike" dirty="0">
                <a:solidFill>
                  <a:srgbClr val="000000"/>
                </a:solidFill>
                <a:effectLst/>
                <a:latin typeface="Calibri" panose="020F0502020204030204" pitchFamily="34" charset="0"/>
                <a:cs typeface="Calibri" panose="020F0502020204030204" pitchFamily="34" charset="0"/>
              </a:rPr>
              <a:t>Summary:</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This paper addresses the challenge of optimally allocating network slices in the 5G core network to enhance efficiency and performance. It proposes a mathematical model for slice allocation that balances resource utilization and service quality.</a:t>
            </a:r>
          </a:p>
          <a:p>
            <a:pPr algn="l"/>
            <a:r>
              <a:rPr lang="en-IN" b="1" i="0" u="none" strike="noStrike" dirty="0">
                <a:solidFill>
                  <a:srgbClr val="000000"/>
                </a:solidFill>
                <a:effectLst/>
                <a:latin typeface="Calibri" panose="020F0502020204030204" pitchFamily="34" charset="0"/>
                <a:cs typeface="Calibri" panose="020F0502020204030204" pitchFamily="34" charset="0"/>
              </a:rPr>
              <a:t>Key Contributions:</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Optimization Model:</a:t>
            </a:r>
            <a:r>
              <a:rPr lang="en-IN" b="0" i="0" u="none" strike="noStrike" dirty="0">
                <a:solidFill>
                  <a:srgbClr val="000000"/>
                </a:solidFill>
                <a:effectLst/>
                <a:latin typeface="Calibri" panose="020F0502020204030204" pitchFamily="34" charset="0"/>
                <a:cs typeface="Calibri" panose="020F0502020204030204" pitchFamily="34" charset="0"/>
              </a:rPr>
              <a:t> Introduces a model that formulates the slice allocation problem as an optimization problem, aiming to maximize resource utilization while meeting the service requirements of each slice.</a:t>
            </a: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Evaluation Metrics:</a:t>
            </a:r>
            <a:r>
              <a:rPr lang="en-IN" b="0" i="0" u="none" strike="noStrike" dirty="0">
                <a:solidFill>
                  <a:srgbClr val="000000"/>
                </a:solidFill>
                <a:effectLst/>
                <a:latin typeface="Calibri" panose="020F0502020204030204" pitchFamily="34" charset="0"/>
                <a:cs typeface="Calibri" panose="020F0502020204030204" pitchFamily="34" charset="0"/>
              </a:rPr>
              <a:t> Utilizes metrics such as slice acceptance ratio, resource utilization rate, and service level agreement (SLA) compliance to evaluate the effectiveness of the proposed model.</a:t>
            </a:r>
          </a:p>
          <a:p>
            <a:pPr algn="l"/>
            <a:r>
              <a:rPr lang="en-IN" b="1" i="0" u="none" strike="noStrike" dirty="0">
                <a:solidFill>
                  <a:srgbClr val="000000"/>
                </a:solidFill>
                <a:effectLst/>
                <a:latin typeface="Calibri" panose="020F0502020204030204" pitchFamily="34" charset="0"/>
                <a:cs typeface="Calibri" panose="020F0502020204030204" pitchFamily="34" charset="0"/>
              </a:rPr>
              <a:t>Relevance to the Project:</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The optimization techniques and evaluation metrics can be incorporated into </a:t>
            </a:r>
            <a:r>
              <a:rPr lang="en-IN" dirty="0">
                <a:latin typeface="Calibri" panose="020F0502020204030204" pitchFamily="34" charset="0"/>
                <a:cs typeface="Calibri" panose="020F0502020204030204" pitchFamily="34" charset="0"/>
              </a:rPr>
              <a:t>the project </a:t>
            </a:r>
            <a:r>
              <a:rPr lang="en-IN" b="0" i="0" u="none" strike="noStrike" dirty="0">
                <a:solidFill>
                  <a:srgbClr val="000000"/>
                </a:solidFill>
                <a:effectLst/>
                <a:latin typeface="Calibri" panose="020F0502020204030204" pitchFamily="34" charset="0"/>
                <a:cs typeface="Calibri" panose="020F0502020204030204" pitchFamily="34" charset="0"/>
              </a:rPr>
              <a:t>to enhance its capability in simulating and analysing optimal slice allocation strategies.</a:t>
            </a:r>
          </a:p>
          <a:p>
            <a:pPr marL="12700" marR="0" lvl="0" indent="0" algn="just" rtl="0">
              <a:spcBef>
                <a:spcPts val="0"/>
              </a:spcBef>
              <a:spcAft>
                <a:spcPts val="0"/>
              </a:spcAft>
              <a:buNone/>
            </a:pP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LITERATURE SURVEY</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966357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485114" y="976156"/>
            <a:ext cx="7957997" cy="3860031"/>
          </a:xfrm>
          <a:prstGeom prst="rect">
            <a:avLst/>
          </a:prstGeom>
          <a:noFill/>
          <a:ln>
            <a:noFill/>
          </a:ln>
        </p:spPr>
        <p:txBody>
          <a:bodyPr spcFirstLastPara="1" wrap="square" lIns="0" tIns="12700" rIns="0" bIns="0" anchor="t" anchorCtr="0">
            <a:spAutoFit/>
          </a:bodyPr>
          <a:lstStyle/>
          <a:p>
            <a:pPr algn="l"/>
            <a:r>
              <a:rPr lang="en-IN" b="1" i="0" u="none" strike="noStrike" dirty="0">
                <a:solidFill>
                  <a:srgbClr val="000000"/>
                </a:solidFill>
                <a:effectLst/>
                <a:latin typeface="Calibri" panose="020F0502020204030204" pitchFamily="34" charset="0"/>
                <a:cs typeface="Calibri" panose="020F0502020204030204" pitchFamily="34" charset="0"/>
              </a:rPr>
              <a:t>2) Slice Admission and Deployment Strategies in Resource-Constrained 5G Network Slices using an Actor-Critic Approach</a:t>
            </a:r>
            <a:endParaRPr lang="en-IN" b="0" i="0" u="none" strike="noStrike" dirty="0">
              <a:solidFill>
                <a:srgbClr val="000000"/>
              </a:solidFill>
              <a:effectLst/>
              <a:latin typeface="Calibri" panose="020F0502020204030204" pitchFamily="34" charset="0"/>
              <a:cs typeface="Calibri" panose="020F0502020204030204" pitchFamily="34" charset="0"/>
            </a:endParaRPr>
          </a:p>
          <a:p>
            <a:pPr algn="l"/>
            <a:r>
              <a:rPr lang="en-IN" b="1" i="0" u="none" strike="noStrike" dirty="0">
                <a:solidFill>
                  <a:srgbClr val="000000"/>
                </a:solidFill>
                <a:effectLst/>
                <a:latin typeface="Calibri" panose="020F0502020204030204" pitchFamily="34" charset="0"/>
                <a:cs typeface="Calibri" panose="020F0502020204030204" pitchFamily="34" charset="0"/>
              </a:rPr>
              <a:t>Authors:</a:t>
            </a:r>
            <a:r>
              <a:rPr lang="en-IN" b="0" i="0" u="none" strike="noStrike" dirty="0">
                <a:solidFill>
                  <a:srgbClr val="000000"/>
                </a:solidFill>
                <a:effectLst/>
                <a:latin typeface="Calibri" panose="020F0502020204030204" pitchFamily="34" charset="0"/>
                <a:cs typeface="Calibri" panose="020F0502020204030204" pitchFamily="34" charset="0"/>
              </a:rPr>
              <a:t> Ralph Voltaire J. </a:t>
            </a:r>
            <a:r>
              <a:rPr lang="en-IN" b="0" i="0" u="none" strike="noStrike" dirty="0" err="1">
                <a:solidFill>
                  <a:srgbClr val="000000"/>
                </a:solidFill>
                <a:effectLst/>
                <a:latin typeface="Calibri" panose="020F0502020204030204" pitchFamily="34" charset="0"/>
                <a:cs typeface="Calibri" panose="020F0502020204030204" pitchFamily="34" charset="0"/>
              </a:rPr>
              <a:t>Dayot</a:t>
            </a:r>
            <a:r>
              <a:rPr lang="en-IN" b="0" i="0" u="none" strike="noStrike" dirty="0">
                <a:solidFill>
                  <a:srgbClr val="000000"/>
                </a:solidFill>
                <a:effectLst/>
                <a:latin typeface="Calibri" panose="020F0502020204030204" pitchFamily="34" charset="0"/>
                <a:cs typeface="Calibri" panose="020F0502020204030204" pitchFamily="34" charset="0"/>
              </a:rPr>
              <a:t>, In-Ho Ra</a:t>
            </a:r>
          </a:p>
          <a:p>
            <a:pPr algn="l"/>
            <a:r>
              <a:rPr lang="en-IN" b="1" i="0" u="none" strike="noStrike" dirty="0">
                <a:solidFill>
                  <a:srgbClr val="000000"/>
                </a:solidFill>
                <a:effectLst/>
                <a:latin typeface="Calibri" panose="020F0502020204030204" pitchFamily="34" charset="0"/>
                <a:cs typeface="Calibri" panose="020F0502020204030204" pitchFamily="34" charset="0"/>
              </a:rPr>
              <a:t>Source:</a:t>
            </a:r>
            <a:r>
              <a:rPr lang="en-IN" b="0" i="0" u="none" strike="noStrike" dirty="0">
                <a:solidFill>
                  <a:srgbClr val="000000"/>
                </a:solidFill>
                <a:effectLst/>
                <a:latin typeface="Calibri" panose="020F0502020204030204" pitchFamily="34" charset="0"/>
                <a:cs typeface="Calibri" panose="020F0502020204030204" pitchFamily="34" charset="0"/>
              </a:rPr>
              <a:t> 2022 Joint 12th International Conference on Soft Computing and Intelligent Systems and 23rd International Symposium on Advanced Intelligent Systems (SCIS&amp;ISIS)</a:t>
            </a:r>
          </a:p>
          <a:p>
            <a:pPr algn="l"/>
            <a:r>
              <a:rPr lang="en-IN" b="1" i="0" u="none" strike="noStrike" dirty="0">
                <a:solidFill>
                  <a:srgbClr val="000000"/>
                </a:solidFill>
                <a:effectLst/>
                <a:latin typeface="Calibri" panose="020F0502020204030204" pitchFamily="34" charset="0"/>
                <a:cs typeface="Calibri" panose="020F0502020204030204" pitchFamily="34" charset="0"/>
              </a:rPr>
              <a:t>Summary:</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This paper explores slice admission and deployment strategies in 5G networks using a reinforcement learning approach, specifically an actor-critic method, to manage resource constraints effectively.</a:t>
            </a:r>
          </a:p>
          <a:p>
            <a:pPr algn="l"/>
            <a:r>
              <a:rPr lang="en-IN" b="1" i="0" u="none" strike="noStrike" dirty="0">
                <a:solidFill>
                  <a:srgbClr val="000000"/>
                </a:solidFill>
                <a:effectLst/>
                <a:latin typeface="Calibri" panose="020F0502020204030204" pitchFamily="34" charset="0"/>
                <a:cs typeface="Calibri" panose="020F0502020204030204" pitchFamily="34" charset="0"/>
              </a:rPr>
              <a:t>Key Contributions:</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Reinforcement Learning Approach:</a:t>
            </a:r>
            <a:r>
              <a:rPr lang="en-IN" b="0" i="0" u="none" strike="noStrike" dirty="0">
                <a:solidFill>
                  <a:srgbClr val="000000"/>
                </a:solidFill>
                <a:effectLst/>
                <a:latin typeface="Calibri" panose="020F0502020204030204" pitchFamily="34" charset="0"/>
                <a:cs typeface="Calibri" panose="020F0502020204030204" pitchFamily="34" charset="0"/>
              </a:rPr>
              <a:t> Applies an actor-critic reinforcement learning framework to dynamically manage the admission and deployment of network slices under resource constraints.</a:t>
            </a: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Performance Evaluation:</a:t>
            </a:r>
            <a:r>
              <a:rPr lang="en-IN" b="0" i="0" u="none" strike="noStrike" dirty="0">
                <a:solidFill>
                  <a:srgbClr val="000000"/>
                </a:solidFill>
                <a:effectLst/>
                <a:latin typeface="Calibri" panose="020F0502020204030204" pitchFamily="34" charset="0"/>
                <a:cs typeface="Calibri" panose="020F0502020204030204" pitchFamily="34" charset="0"/>
              </a:rPr>
              <a:t> Demonstrates the effectiveness of the proposed approach through simulations, showing improvements in resource utilization and service quality.</a:t>
            </a:r>
          </a:p>
          <a:p>
            <a:pPr algn="l"/>
            <a:r>
              <a:rPr lang="en-IN" b="1" i="0" u="none" strike="noStrike" dirty="0">
                <a:solidFill>
                  <a:srgbClr val="000000"/>
                </a:solidFill>
                <a:effectLst/>
                <a:latin typeface="Calibri" panose="020F0502020204030204" pitchFamily="34" charset="0"/>
                <a:cs typeface="Calibri" panose="020F0502020204030204" pitchFamily="34" charset="0"/>
              </a:rPr>
              <a:t>Relevance to the Project :</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The reinforcement learning methodology and performance evaluation techniques can be integrated into </a:t>
            </a:r>
            <a:r>
              <a:rPr lang="en-IN" dirty="0">
                <a:latin typeface="Calibri" panose="020F0502020204030204" pitchFamily="34" charset="0"/>
                <a:cs typeface="Calibri" panose="020F0502020204030204" pitchFamily="34" charset="0"/>
              </a:rPr>
              <a:t>the project </a:t>
            </a:r>
            <a:r>
              <a:rPr lang="en-IN" b="0" i="0" u="none" strike="noStrike" dirty="0">
                <a:solidFill>
                  <a:srgbClr val="000000"/>
                </a:solidFill>
                <a:effectLst/>
                <a:latin typeface="Calibri" panose="020F0502020204030204" pitchFamily="34" charset="0"/>
                <a:cs typeface="Calibri" panose="020F0502020204030204" pitchFamily="34" charset="0"/>
              </a:rPr>
              <a:t>to simulate advanced slice admission and deployment strategies.</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LITERATURE SURVEY</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728987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485114" y="1083733"/>
            <a:ext cx="7957997" cy="3429144"/>
          </a:xfrm>
          <a:prstGeom prst="rect">
            <a:avLst/>
          </a:prstGeom>
          <a:noFill/>
          <a:ln>
            <a:noFill/>
          </a:ln>
        </p:spPr>
        <p:txBody>
          <a:bodyPr spcFirstLastPara="1" wrap="square" lIns="0" tIns="12700" rIns="0" bIns="0" anchor="t" anchorCtr="0">
            <a:spAutoFit/>
          </a:bodyPr>
          <a:lstStyle/>
          <a:p>
            <a:pPr algn="l"/>
            <a:r>
              <a:rPr lang="en-IN" b="1" i="0" u="none" strike="noStrike" dirty="0">
                <a:solidFill>
                  <a:srgbClr val="000000"/>
                </a:solidFill>
                <a:effectLst/>
                <a:latin typeface="Calibri" panose="020F0502020204030204" pitchFamily="34" charset="0"/>
                <a:cs typeface="Calibri" panose="020F0502020204030204" pitchFamily="34" charset="0"/>
              </a:rPr>
              <a:t>3) Network Slice Access Selection Scheme in 5G</a:t>
            </a:r>
            <a:endParaRPr lang="en-IN" b="0" i="0" u="none" strike="noStrike"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Authors:</a:t>
            </a:r>
            <a:r>
              <a:rPr lang="en-IN" b="0" i="0" u="none" strike="noStrike" dirty="0">
                <a:solidFill>
                  <a:srgbClr val="000000"/>
                </a:solidFill>
                <a:effectLst/>
                <a:latin typeface="Calibri" panose="020F0502020204030204" pitchFamily="34" charset="0"/>
                <a:cs typeface="Calibri" panose="020F0502020204030204" pitchFamily="34" charset="0"/>
              </a:rPr>
              <a:t> Huan Wei, </a:t>
            </a:r>
            <a:r>
              <a:rPr lang="en-IN" b="0" i="0" u="none" strike="noStrike" dirty="0" err="1">
                <a:solidFill>
                  <a:srgbClr val="000000"/>
                </a:solidFill>
                <a:effectLst/>
                <a:latin typeface="Calibri" panose="020F0502020204030204" pitchFamily="34" charset="0"/>
                <a:cs typeface="Calibri" panose="020F0502020204030204" pitchFamily="34" charset="0"/>
              </a:rPr>
              <a:t>Zhenfeng</a:t>
            </a:r>
            <a:r>
              <a:rPr lang="en-IN" b="0" i="0" u="none" strike="noStrike" dirty="0">
                <a:solidFill>
                  <a:srgbClr val="000000"/>
                </a:solidFill>
                <a:effectLst/>
                <a:latin typeface="Calibri" panose="020F0502020204030204" pitchFamily="34" charset="0"/>
                <a:cs typeface="Calibri" panose="020F0502020204030204" pitchFamily="34" charset="0"/>
              </a:rPr>
              <a:t> Zhang, Bin Fan</a:t>
            </a: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Source:</a:t>
            </a:r>
            <a:r>
              <a:rPr lang="en-IN" b="0" i="0" u="none" strike="noStrike" dirty="0">
                <a:solidFill>
                  <a:srgbClr val="000000"/>
                </a:solidFill>
                <a:effectLst/>
                <a:latin typeface="Calibri" panose="020F0502020204030204" pitchFamily="34" charset="0"/>
                <a:cs typeface="Calibri" panose="020F0502020204030204" pitchFamily="34" charset="0"/>
              </a:rPr>
              <a:t> 2017 IEEE 2nd Information Technology, Networking, Electronic and Automation Control Conference (ITNEC)</a:t>
            </a: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Summary:</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This paper presents a network slice access selection scheme for 5G networks, focusing on optimizing the selection process to enhance network performance and user experience.</a:t>
            </a: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Key Contributions:</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Access Selection Algorithm:</a:t>
            </a:r>
            <a:r>
              <a:rPr lang="en-IN" b="0" i="0" u="none" strike="noStrike" dirty="0">
                <a:solidFill>
                  <a:srgbClr val="000000"/>
                </a:solidFill>
                <a:effectLst/>
                <a:latin typeface="Calibri" panose="020F0502020204030204" pitchFamily="34" charset="0"/>
                <a:cs typeface="Calibri" panose="020F0502020204030204" pitchFamily="34" charset="0"/>
              </a:rPr>
              <a:t> Proposes an algorithm for selecting the optimal network slice for user access, considering factors such as network conditions, user requirements, and slice capabilities.</a:t>
            </a: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Simulation Results:</a:t>
            </a:r>
            <a:r>
              <a:rPr lang="en-IN" b="0" i="0" u="none" strike="noStrike" dirty="0">
                <a:solidFill>
                  <a:srgbClr val="000000"/>
                </a:solidFill>
                <a:effectLst/>
                <a:latin typeface="Calibri" panose="020F0502020204030204" pitchFamily="34" charset="0"/>
                <a:cs typeface="Calibri" panose="020F0502020204030204" pitchFamily="34" charset="0"/>
              </a:rPr>
              <a:t> Provides simulation results that demonstrate the algorithm's effectiveness in improving network performance and user satisfaction.</a:t>
            </a: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Relevance to the Project :</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The access selection algorithm and its simulation results can inform the development of similar features in the project , allowing for the analysis of access selection strategies.</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LITERATURE SURVEY</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727881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485114" y="1083733"/>
            <a:ext cx="7957997" cy="3429144"/>
          </a:xfrm>
          <a:prstGeom prst="rect">
            <a:avLst/>
          </a:prstGeom>
          <a:noFill/>
          <a:ln>
            <a:noFill/>
          </a:ln>
        </p:spPr>
        <p:txBody>
          <a:bodyPr spcFirstLastPara="1" wrap="square" lIns="0" tIns="12700" rIns="0" bIns="0" anchor="t" anchorCtr="0">
            <a:spAutoFit/>
          </a:bodyPr>
          <a:lstStyle/>
          <a:p>
            <a:pPr algn="l"/>
            <a:r>
              <a:rPr lang="en-IN" b="1" i="0" u="none" strike="noStrike" dirty="0">
                <a:solidFill>
                  <a:srgbClr val="000000"/>
                </a:solidFill>
                <a:effectLst/>
                <a:latin typeface="Calibri" panose="020F0502020204030204" pitchFamily="34" charset="0"/>
                <a:cs typeface="Calibri" panose="020F0502020204030204" pitchFamily="34" charset="0"/>
              </a:rPr>
              <a:t>4) Performance Enhancement in 5G Cellular Networks Using Priorities in Network Slicing</a:t>
            </a:r>
            <a:endParaRPr lang="en-IN" b="0" i="0" u="none" strike="noStrike" dirty="0">
              <a:solidFill>
                <a:srgbClr val="000000"/>
              </a:solidFill>
              <a:effectLst/>
              <a:latin typeface="Calibri" panose="020F0502020204030204" pitchFamily="34" charset="0"/>
              <a:cs typeface="Calibri" panose="020F0502020204030204" pitchFamily="34" charset="0"/>
            </a:endParaRP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Authors:</a:t>
            </a:r>
            <a:r>
              <a:rPr lang="en-IN" b="0" i="0" u="none" strike="noStrike" dirty="0">
                <a:solidFill>
                  <a:srgbClr val="000000"/>
                </a:solidFill>
                <a:effectLst/>
                <a:latin typeface="Calibri" panose="020F0502020204030204" pitchFamily="34" charset="0"/>
                <a:cs typeface="Calibri" panose="020F0502020204030204" pitchFamily="34" charset="0"/>
              </a:rPr>
              <a:t> Mohammad </a:t>
            </a:r>
            <a:r>
              <a:rPr lang="en-IN" b="0" i="0" u="none" strike="noStrike" dirty="0" err="1">
                <a:solidFill>
                  <a:srgbClr val="000000"/>
                </a:solidFill>
                <a:effectLst/>
                <a:latin typeface="Calibri" panose="020F0502020204030204" pitchFamily="34" charset="0"/>
                <a:cs typeface="Calibri" panose="020F0502020204030204" pitchFamily="34" charset="0"/>
              </a:rPr>
              <a:t>Shurman</a:t>
            </a:r>
            <a:r>
              <a:rPr lang="en-IN" b="0" i="0" u="none" strike="noStrike" dirty="0">
                <a:solidFill>
                  <a:srgbClr val="000000"/>
                </a:solidFill>
                <a:effectLst/>
                <a:latin typeface="Calibri" panose="020F0502020204030204" pitchFamily="34" charset="0"/>
                <a:cs typeface="Calibri" panose="020F0502020204030204" pitchFamily="34" charset="0"/>
              </a:rPr>
              <a:t>, </a:t>
            </a:r>
            <a:r>
              <a:rPr lang="en-IN" b="0" i="0" u="none" strike="noStrike" dirty="0" err="1">
                <a:solidFill>
                  <a:srgbClr val="000000"/>
                </a:solidFill>
                <a:effectLst/>
                <a:latin typeface="Calibri" panose="020F0502020204030204" pitchFamily="34" charset="0"/>
                <a:cs typeface="Calibri" panose="020F0502020204030204" pitchFamily="34" charset="0"/>
              </a:rPr>
              <a:t>Eyad</a:t>
            </a:r>
            <a:r>
              <a:rPr lang="en-IN" b="0" i="0" u="none" strike="noStrike" dirty="0">
                <a:solidFill>
                  <a:srgbClr val="000000"/>
                </a:solidFill>
                <a:effectLst/>
                <a:latin typeface="Calibri" panose="020F0502020204030204" pitchFamily="34" charset="0"/>
                <a:cs typeface="Calibri" panose="020F0502020204030204" pitchFamily="34" charset="0"/>
              </a:rPr>
              <a:t> </a:t>
            </a:r>
            <a:r>
              <a:rPr lang="en-IN" b="0" i="0" u="none" strike="noStrike" dirty="0" err="1">
                <a:solidFill>
                  <a:srgbClr val="000000"/>
                </a:solidFill>
                <a:effectLst/>
                <a:latin typeface="Calibri" panose="020F0502020204030204" pitchFamily="34" charset="0"/>
                <a:cs typeface="Calibri" panose="020F0502020204030204" pitchFamily="34" charset="0"/>
              </a:rPr>
              <a:t>Taqieddin</a:t>
            </a:r>
            <a:r>
              <a:rPr lang="en-IN" b="0" i="0" u="none" strike="noStrike" dirty="0">
                <a:solidFill>
                  <a:srgbClr val="000000"/>
                </a:solidFill>
                <a:effectLst/>
                <a:latin typeface="Calibri" panose="020F0502020204030204" pitchFamily="34" charset="0"/>
                <a:cs typeface="Calibri" panose="020F0502020204030204" pitchFamily="34" charset="0"/>
              </a:rPr>
              <a:t>, Omar </a:t>
            </a:r>
            <a:r>
              <a:rPr lang="en-IN" b="0" i="0" u="none" strike="noStrike" dirty="0" err="1">
                <a:solidFill>
                  <a:srgbClr val="000000"/>
                </a:solidFill>
                <a:effectLst/>
                <a:latin typeface="Calibri" panose="020F0502020204030204" pitchFamily="34" charset="0"/>
                <a:cs typeface="Calibri" panose="020F0502020204030204" pitchFamily="34" charset="0"/>
              </a:rPr>
              <a:t>Oudat</a:t>
            </a:r>
            <a:r>
              <a:rPr lang="en-IN" b="0" i="0" u="none" strike="noStrike" dirty="0">
                <a:solidFill>
                  <a:srgbClr val="000000"/>
                </a:solidFill>
                <a:effectLst/>
                <a:latin typeface="Calibri" panose="020F0502020204030204" pitchFamily="34" charset="0"/>
                <a:cs typeface="Calibri" panose="020F0502020204030204" pitchFamily="34" charset="0"/>
              </a:rPr>
              <a:t>, Raffi Al-</a:t>
            </a:r>
            <a:r>
              <a:rPr lang="en-IN" b="0" i="0" u="none" strike="noStrike" dirty="0" err="1">
                <a:solidFill>
                  <a:srgbClr val="000000"/>
                </a:solidFill>
                <a:effectLst/>
                <a:latin typeface="Calibri" panose="020F0502020204030204" pitchFamily="34" charset="0"/>
                <a:cs typeface="Calibri" panose="020F0502020204030204" pitchFamily="34" charset="0"/>
              </a:rPr>
              <a:t>Qurran</a:t>
            </a:r>
            <a:r>
              <a:rPr lang="en-IN" b="0" i="0" u="none" strike="noStrike" dirty="0">
                <a:solidFill>
                  <a:srgbClr val="000000"/>
                </a:solidFill>
                <a:effectLst/>
                <a:latin typeface="Calibri" panose="020F0502020204030204" pitchFamily="34" charset="0"/>
                <a:cs typeface="Calibri" panose="020F0502020204030204" pitchFamily="34" charset="0"/>
              </a:rPr>
              <a:t>, Abd </a:t>
            </a:r>
            <a:r>
              <a:rPr lang="en-IN" b="0" i="0" u="none" strike="noStrike" dirty="0" err="1">
                <a:solidFill>
                  <a:srgbClr val="000000"/>
                </a:solidFill>
                <a:effectLst/>
                <a:latin typeface="Calibri" panose="020F0502020204030204" pitchFamily="34" charset="0"/>
                <a:cs typeface="Calibri" panose="020F0502020204030204" pitchFamily="34" charset="0"/>
              </a:rPr>
              <a:t>Alrahman</a:t>
            </a:r>
            <a:r>
              <a:rPr lang="en-IN" b="0" i="0" u="none" strike="noStrike" dirty="0">
                <a:solidFill>
                  <a:srgbClr val="000000"/>
                </a:solidFill>
                <a:effectLst/>
                <a:latin typeface="Calibri" panose="020F0502020204030204" pitchFamily="34" charset="0"/>
                <a:cs typeface="Calibri" panose="020F0502020204030204" pitchFamily="34" charset="0"/>
              </a:rPr>
              <a:t> Al Nounou</a:t>
            </a: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Source:</a:t>
            </a:r>
            <a:r>
              <a:rPr lang="en-IN" b="0" i="0" u="none" strike="noStrike" dirty="0">
                <a:solidFill>
                  <a:srgbClr val="000000"/>
                </a:solidFill>
                <a:effectLst/>
                <a:latin typeface="Calibri" panose="020F0502020204030204" pitchFamily="34" charset="0"/>
                <a:cs typeface="Calibri" panose="020F0502020204030204" pitchFamily="34" charset="0"/>
              </a:rPr>
              <a:t> 2019 IEEE Jordan International Joint Conference on Electrical Engineering and Information Technology (JEEIT)</a:t>
            </a: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Summary:</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This paper investigates the use of priority-based mechanisms in network slicing to enhance the performance of 5G cellular networks.</a:t>
            </a: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Key Contributions:</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Priority-Based Mechanisms:</a:t>
            </a:r>
            <a:r>
              <a:rPr lang="en-IN" b="0" i="0" u="none" strike="noStrike" dirty="0">
                <a:solidFill>
                  <a:srgbClr val="000000"/>
                </a:solidFill>
                <a:effectLst/>
                <a:latin typeface="Calibri" panose="020F0502020204030204" pitchFamily="34" charset="0"/>
                <a:cs typeface="Calibri" panose="020F0502020204030204" pitchFamily="34" charset="0"/>
              </a:rPr>
              <a:t> Proposes a framework that assigns different priority levels to network slices based on their service requirements and criticality.</a:t>
            </a: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Performance Analysis:</a:t>
            </a:r>
            <a:r>
              <a:rPr lang="en-IN" b="0" i="0" u="none" strike="noStrike" dirty="0">
                <a:solidFill>
                  <a:srgbClr val="000000"/>
                </a:solidFill>
                <a:effectLst/>
                <a:latin typeface="Calibri" panose="020F0502020204030204" pitchFamily="34" charset="0"/>
                <a:cs typeface="Calibri" panose="020F0502020204030204" pitchFamily="34" charset="0"/>
              </a:rPr>
              <a:t> </a:t>
            </a:r>
            <a:r>
              <a:rPr lang="en-IN" b="0" i="0" u="none" strike="noStrike" dirty="0" err="1">
                <a:solidFill>
                  <a:srgbClr val="000000"/>
                </a:solidFill>
                <a:effectLst/>
                <a:latin typeface="Calibri" panose="020F0502020204030204" pitchFamily="34" charset="0"/>
                <a:cs typeface="Calibri" panose="020F0502020204030204" pitchFamily="34" charset="0"/>
              </a:rPr>
              <a:t>Analyzes</a:t>
            </a:r>
            <a:r>
              <a:rPr lang="en-IN" b="0" i="0" u="none" strike="noStrike" dirty="0">
                <a:solidFill>
                  <a:srgbClr val="000000"/>
                </a:solidFill>
                <a:effectLst/>
                <a:latin typeface="Calibri" panose="020F0502020204030204" pitchFamily="34" charset="0"/>
                <a:cs typeface="Calibri" panose="020F0502020204030204" pitchFamily="34" charset="0"/>
              </a:rPr>
              <a:t> the impact of priority-based slicing on network performance, showing improvements in resource allocation efficiency and service quality.</a:t>
            </a:r>
          </a:p>
          <a:p>
            <a:pPr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Relevance to the Project:</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The priority-based mechanisms and performance analysis can be utilized in the project to model and study the impact of prioritization on network performance.</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LITERATURE SURVEY</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828298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485114" y="1083733"/>
            <a:ext cx="7957997" cy="3644587"/>
          </a:xfrm>
          <a:prstGeom prst="rect">
            <a:avLst/>
          </a:prstGeom>
          <a:noFill/>
          <a:ln>
            <a:noFill/>
          </a:ln>
        </p:spPr>
        <p:txBody>
          <a:bodyPr spcFirstLastPara="1" wrap="square" lIns="0" tIns="12700" rIns="0" bIns="0" anchor="t" anchorCtr="0">
            <a:spAutoFit/>
          </a:bodyPr>
          <a:lstStyle/>
          <a:p>
            <a:pPr algn="l"/>
            <a:r>
              <a:rPr lang="en-IN" b="1" i="0" u="none" strike="noStrike" dirty="0">
                <a:solidFill>
                  <a:srgbClr val="000000"/>
                </a:solidFill>
                <a:effectLst/>
                <a:latin typeface="Calibri" panose="020F0502020204030204" pitchFamily="34" charset="0"/>
                <a:cs typeface="Calibri" panose="020F0502020204030204" pitchFamily="34" charset="0"/>
              </a:rPr>
              <a:t>5) End-to-End 5G Network Slice Resource Management and Orchestration Architecture</a:t>
            </a:r>
            <a:endParaRPr lang="en-IN" b="0" i="0" u="none" strike="noStrike" dirty="0">
              <a:solidFill>
                <a:srgbClr val="000000"/>
              </a:solidFill>
              <a:effectLst/>
              <a:latin typeface="Calibri" panose="020F0502020204030204" pitchFamily="34" charset="0"/>
              <a:cs typeface="Calibri" panose="020F0502020204030204" pitchFamily="34" charset="0"/>
            </a:endParaRPr>
          </a:p>
          <a:p>
            <a:pPr algn="l"/>
            <a:r>
              <a:rPr lang="en-IN" b="1" i="0" u="none" strike="noStrike" dirty="0">
                <a:solidFill>
                  <a:srgbClr val="000000"/>
                </a:solidFill>
                <a:effectLst/>
                <a:latin typeface="Calibri" panose="020F0502020204030204" pitchFamily="34" charset="0"/>
                <a:cs typeface="Calibri" panose="020F0502020204030204" pitchFamily="34" charset="0"/>
              </a:rPr>
              <a:t>Authors:</a:t>
            </a:r>
            <a:r>
              <a:rPr lang="en-IN" b="0" i="0" u="none" strike="noStrike" dirty="0">
                <a:solidFill>
                  <a:srgbClr val="000000"/>
                </a:solidFill>
                <a:effectLst/>
                <a:latin typeface="Calibri" panose="020F0502020204030204" pitchFamily="34" charset="0"/>
                <a:cs typeface="Calibri" panose="020F0502020204030204" pitchFamily="34" charset="0"/>
              </a:rPr>
              <a:t> Hiroki Baba, </a:t>
            </a:r>
            <a:r>
              <a:rPr lang="en-IN" b="0" i="0" u="none" strike="noStrike" dirty="0" err="1">
                <a:solidFill>
                  <a:srgbClr val="000000"/>
                </a:solidFill>
                <a:effectLst/>
                <a:latin typeface="Calibri" panose="020F0502020204030204" pitchFamily="34" charset="0"/>
                <a:cs typeface="Calibri" panose="020F0502020204030204" pitchFamily="34" charset="0"/>
              </a:rPr>
              <a:t>Shiku</a:t>
            </a:r>
            <a:r>
              <a:rPr lang="en-IN" b="0" i="0" u="none" strike="noStrike" dirty="0">
                <a:solidFill>
                  <a:srgbClr val="000000"/>
                </a:solidFill>
                <a:effectLst/>
                <a:latin typeface="Calibri" panose="020F0502020204030204" pitchFamily="34" charset="0"/>
                <a:cs typeface="Calibri" panose="020F0502020204030204" pitchFamily="34" charset="0"/>
              </a:rPr>
              <a:t> Hirai, Takayuki Nakamura, </a:t>
            </a:r>
            <a:r>
              <a:rPr lang="en-IN" b="0" i="0" u="none" strike="noStrike" dirty="0" err="1">
                <a:solidFill>
                  <a:srgbClr val="000000"/>
                </a:solidFill>
                <a:effectLst/>
                <a:latin typeface="Calibri" panose="020F0502020204030204" pitchFamily="34" charset="0"/>
                <a:cs typeface="Calibri" panose="020F0502020204030204" pitchFamily="34" charset="0"/>
              </a:rPr>
              <a:t>Sho</a:t>
            </a:r>
            <a:r>
              <a:rPr lang="en-IN" b="0" i="0" u="none" strike="noStrike" dirty="0">
                <a:solidFill>
                  <a:srgbClr val="000000"/>
                </a:solidFill>
                <a:effectLst/>
                <a:latin typeface="Calibri" panose="020F0502020204030204" pitchFamily="34" charset="0"/>
                <a:cs typeface="Calibri" panose="020F0502020204030204" pitchFamily="34" charset="0"/>
              </a:rPr>
              <a:t> Kanemaru, Kensuke Takahashi, Taisuke Omoto, </a:t>
            </a:r>
            <a:r>
              <a:rPr lang="en-IN" b="0" i="0" u="none" strike="noStrike" dirty="0" err="1">
                <a:solidFill>
                  <a:srgbClr val="000000"/>
                </a:solidFill>
                <a:effectLst/>
                <a:latin typeface="Calibri" panose="020F0502020204030204" pitchFamily="34" charset="0"/>
                <a:cs typeface="Calibri" panose="020F0502020204030204" pitchFamily="34" charset="0"/>
              </a:rPr>
              <a:t>Shinsaku</a:t>
            </a:r>
            <a:r>
              <a:rPr lang="en-IN" b="0" i="0" u="none" strike="noStrike" dirty="0">
                <a:solidFill>
                  <a:srgbClr val="000000"/>
                </a:solidFill>
                <a:effectLst/>
                <a:latin typeface="Calibri" panose="020F0502020204030204" pitchFamily="34" charset="0"/>
                <a:cs typeface="Calibri" panose="020F0502020204030204" pitchFamily="34" charset="0"/>
              </a:rPr>
              <a:t> Akiyama, </a:t>
            </a:r>
            <a:r>
              <a:rPr lang="en-IN" b="0" i="0" u="none" strike="noStrike" dirty="0" err="1">
                <a:solidFill>
                  <a:srgbClr val="000000"/>
                </a:solidFill>
                <a:effectLst/>
                <a:latin typeface="Calibri" panose="020F0502020204030204" pitchFamily="34" charset="0"/>
                <a:cs typeface="Calibri" panose="020F0502020204030204" pitchFamily="34" charset="0"/>
              </a:rPr>
              <a:t>Senri</a:t>
            </a:r>
            <a:r>
              <a:rPr lang="en-IN" b="0" i="0" u="none" strike="noStrike" dirty="0">
                <a:solidFill>
                  <a:srgbClr val="000000"/>
                </a:solidFill>
                <a:effectLst/>
                <a:latin typeface="Calibri" panose="020F0502020204030204" pitchFamily="34" charset="0"/>
                <a:cs typeface="Calibri" panose="020F0502020204030204" pitchFamily="34" charset="0"/>
              </a:rPr>
              <a:t> </a:t>
            </a:r>
            <a:r>
              <a:rPr lang="en-IN" b="0" i="0" u="none" strike="noStrike" dirty="0" err="1">
                <a:solidFill>
                  <a:srgbClr val="000000"/>
                </a:solidFill>
                <a:effectLst/>
                <a:latin typeface="Calibri" panose="020F0502020204030204" pitchFamily="34" charset="0"/>
                <a:cs typeface="Calibri" panose="020F0502020204030204" pitchFamily="34" charset="0"/>
              </a:rPr>
              <a:t>Hirabaru</a:t>
            </a:r>
            <a:endParaRPr lang="en-IN" b="0" i="0" u="none" strike="noStrike" dirty="0">
              <a:solidFill>
                <a:srgbClr val="000000"/>
              </a:solidFill>
              <a:effectLst/>
              <a:latin typeface="Calibri" panose="020F0502020204030204" pitchFamily="34" charset="0"/>
              <a:cs typeface="Calibri" panose="020F0502020204030204" pitchFamily="34" charset="0"/>
            </a:endParaRPr>
          </a:p>
          <a:p>
            <a:pPr algn="l"/>
            <a:r>
              <a:rPr lang="en-IN" b="1" i="0" u="none" strike="noStrike" dirty="0">
                <a:solidFill>
                  <a:srgbClr val="000000"/>
                </a:solidFill>
                <a:effectLst/>
                <a:latin typeface="Calibri" panose="020F0502020204030204" pitchFamily="34" charset="0"/>
                <a:cs typeface="Calibri" panose="020F0502020204030204" pitchFamily="34" charset="0"/>
              </a:rPr>
              <a:t>Source:</a:t>
            </a:r>
            <a:r>
              <a:rPr lang="en-IN" b="0" i="0" u="none" strike="noStrike" dirty="0">
                <a:solidFill>
                  <a:srgbClr val="000000"/>
                </a:solidFill>
                <a:effectLst/>
                <a:latin typeface="Calibri" panose="020F0502020204030204" pitchFamily="34" charset="0"/>
                <a:cs typeface="Calibri" panose="020F0502020204030204" pitchFamily="34" charset="0"/>
              </a:rPr>
              <a:t> 2022 IEEE 8th International Conference on Network </a:t>
            </a:r>
            <a:r>
              <a:rPr lang="en-IN" b="0" i="0" u="none" strike="noStrike" dirty="0" err="1">
                <a:solidFill>
                  <a:srgbClr val="000000"/>
                </a:solidFill>
                <a:effectLst/>
                <a:latin typeface="Calibri" panose="020F0502020204030204" pitchFamily="34" charset="0"/>
                <a:cs typeface="Calibri" panose="020F0502020204030204" pitchFamily="34" charset="0"/>
              </a:rPr>
              <a:t>Softwarization</a:t>
            </a:r>
            <a:r>
              <a:rPr lang="en-IN" b="0" i="0" u="none" strike="noStrike" dirty="0">
                <a:solidFill>
                  <a:srgbClr val="000000"/>
                </a:solidFill>
                <a:effectLst/>
                <a:latin typeface="Calibri" panose="020F0502020204030204" pitchFamily="34" charset="0"/>
                <a:cs typeface="Calibri" panose="020F0502020204030204" pitchFamily="34" charset="0"/>
              </a:rPr>
              <a:t> (</a:t>
            </a:r>
            <a:r>
              <a:rPr lang="en-IN" b="0" i="0" u="none" strike="noStrike" dirty="0" err="1">
                <a:solidFill>
                  <a:srgbClr val="000000"/>
                </a:solidFill>
                <a:effectLst/>
                <a:latin typeface="Calibri" panose="020F0502020204030204" pitchFamily="34" charset="0"/>
                <a:cs typeface="Calibri" panose="020F0502020204030204" pitchFamily="34" charset="0"/>
              </a:rPr>
              <a:t>NetSoft</a:t>
            </a:r>
            <a:r>
              <a:rPr lang="en-IN" b="0" i="0" u="none" strike="noStrike" dirty="0">
                <a:solidFill>
                  <a:srgbClr val="000000"/>
                </a:solidFill>
                <a:effectLst/>
                <a:latin typeface="Calibri" panose="020F0502020204030204" pitchFamily="34" charset="0"/>
                <a:cs typeface="Calibri" panose="020F0502020204030204" pitchFamily="34" charset="0"/>
              </a:rPr>
              <a:t>)</a:t>
            </a:r>
          </a:p>
          <a:p>
            <a:pPr algn="l"/>
            <a:r>
              <a:rPr lang="en-IN" b="1" i="0" u="none" strike="noStrike" dirty="0">
                <a:solidFill>
                  <a:srgbClr val="000000"/>
                </a:solidFill>
                <a:effectLst/>
                <a:latin typeface="Calibri" panose="020F0502020204030204" pitchFamily="34" charset="0"/>
                <a:cs typeface="Calibri" panose="020F0502020204030204" pitchFamily="34" charset="0"/>
              </a:rPr>
              <a:t>Summary:</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This paper presents an end-to-end resource management and orchestration architecture for 5G network slicing, aiming to enhance automation and efficiency in managing network resources.</a:t>
            </a:r>
          </a:p>
          <a:p>
            <a:pPr algn="l"/>
            <a:r>
              <a:rPr lang="en-IN" b="1" i="0" u="none" strike="noStrike" dirty="0">
                <a:solidFill>
                  <a:srgbClr val="000000"/>
                </a:solidFill>
                <a:effectLst/>
                <a:latin typeface="Calibri" panose="020F0502020204030204" pitchFamily="34" charset="0"/>
                <a:cs typeface="Calibri" panose="020F0502020204030204" pitchFamily="34" charset="0"/>
              </a:rPr>
              <a:t>Key Contributions:</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Orchestration Architecture:</a:t>
            </a:r>
            <a:r>
              <a:rPr lang="en-IN" b="0" i="0" u="none" strike="noStrike" dirty="0">
                <a:solidFill>
                  <a:srgbClr val="000000"/>
                </a:solidFill>
                <a:effectLst/>
                <a:latin typeface="Calibri" panose="020F0502020204030204" pitchFamily="34" charset="0"/>
                <a:cs typeface="Calibri" panose="020F0502020204030204" pitchFamily="34" charset="0"/>
              </a:rPr>
              <a:t> Describes a comprehensive architecture that integrates resource management and orchestration functions to support end-to-end network slicing.</a:t>
            </a:r>
          </a:p>
          <a:p>
            <a:pPr marL="742950" lvl="1" indent="-285750" algn="l">
              <a:buFont typeface="Arial" panose="020B0604020202020204" pitchFamily="34" charset="0"/>
              <a:buChar char="•"/>
            </a:pPr>
            <a:r>
              <a:rPr lang="en-IN" b="1" i="0" u="none" strike="noStrike" dirty="0">
                <a:solidFill>
                  <a:srgbClr val="000000"/>
                </a:solidFill>
                <a:effectLst/>
                <a:latin typeface="Calibri" panose="020F0502020204030204" pitchFamily="34" charset="0"/>
                <a:cs typeface="Calibri" panose="020F0502020204030204" pitchFamily="34" charset="0"/>
              </a:rPr>
              <a:t>Implementation and Results:</a:t>
            </a:r>
            <a:r>
              <a:rPr lang="en-IN" b="0" i="0" u="none" strike="noStrike" dirty="0">
                <a:solidFill>
                  <a:srgbClr val="000000"/>
                </a:solidFill>
                <a:effectLst/>
                <a:latin typeface="Calibri" panose="020F0502020204030204" pitchFamily="34" charset="0"/>
                <a:cs typeface="Calibri" panose="020F0502020204030204" pitchFamily="34" charset="0"/>
              </a:rPr>
              <a:t> Provides implementation details and experimental results that demonstrate the architecture's ability to improve resource management efficiency and service delivery.</a:t>
            </a:r>
          </a:p>
          <a:p>
            <a:pPr algn="l"/>
            <a:r>
              <a:rPr lang="en-IN" b="1" i="0" u="none" strike="noStrike" dirty="0">
                <a:solidFill>
                  <a:srgbClr val="000000"/>
                </a:solidFill>
                <a:effectLst/>
                <a:latin typeface="Calibri" panose="020F0502020204030204" pitchFamily="34" charset="0"/>
                <a:cs typeface="Calibri" panose="020F0502020204030204" pitchFamily="34" charset="0"/>
              </a:rPr>
              <a:t>Relevance to the Project:</a:t>
            </a:r>
            <a:endParaRPr lang="en-IN" b="0" i="0" u="none" strike="noStrike" dirty="0">
              <a:solidFill>
                <a:srgbClr val="000000"/>
              </a:solidFill>
              <a:effectLst/>
              <a:latin typeface="Calibri" panose="020F0502020204030204" pitchFamily="34" charset="0"/>
              <a:cs typeface="Calibri" panose="020F0502020204030204" pitchFamily="34" charset="0"/>
            </a:endParaRPr>
          </a:p>
          <a:p>
            <a:pPr marL="742950" lvl="1" indent="-285750" algn="l">
              <a:buFont typeface="Arial" panose="020B0604020202020204" pitchFamily="34" charset="0"/>
              <a:buChar char="•"/>
            </a:pPr>
            <a:r>
              <a:rPr lang="en-IN" b="0" i="0" u="none" strike="noStrike" dirty="0">
                <a:solidFill>
                  <a:srgbClr val="000000"/>
                </a:solidFill>
                <a:effectLst/>
                <a:latin typeface="Calibri" panose="020F0502020204030204" pitchFamily="34" charset="0"/>
                <a:cs typeface="Calibri" panose="020F0502020204030204" pitchFamily="34" charset="0"/>
              </a:rPr>
              <a:t>The proposed architecture and its implementation insights can be integrated into the project to simulate end-to-end resource management and orchestration scenarios.</a:t>
            </a: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LITERATURE SURVEY</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96352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graphicFrame>
        <p:nvGraphicFramePr>
          <p:cNvPr id="107" name="Google Shape;107;p17"/>
          <p:cNvGraphicFramePr/>
          <p:nvPr>
            <p:extLst>
              <p:ext uri="{D42A27DB-BD31-4B8C-83A1-F6EECF244321}">
                <p14:modId xmlns:p14="http://schemas.microsoft.com/office/powerpoint/2010/main" val="3281002468"/>
              </p:ext>
            </p:extLst>
          </p:nvPr>
        </p:nvGraphicFramePr>
        <p:xfrm>
          <a:off x="307527" y="1883274"/>
          <a:ext cx="8430900" cy="1088675"/>
        </p:xfrm>
        <a:graphic>
          <a:graphicData uri="http://schemas.openxmlformats.org/drawingml/2006/table">
            <a:tbl>
              <a:tblPr firstRow="1" bandRow="1">
                <a:noFill/>
                <a:tableStyleId>{FBF601EB-4482-4C6D-8209-1F5D682D4AC5}</a:tableStyleId>
              </a:tblPr>
              <a:tblGrid>
                <a:gridCol w="914400">
                  <a:extLst>
                    <a:ext uri="{9D8B030D-6E8A-4147-A177-3AD203B41FA5}">
                      <a16:colId xmlns:a16="http://schemas.microsoft.com/office/drawing/2014/main" val="20000"/>
                    </a:ext>
                  </a:extLst>
                </a:gridCol>
                <a:gridCol w="1593225">
                  <a:extLst>
                    <a:ext uri="{9D8B030D-6E8A-4147-A177-3AD203B41FA5}">
                      <a16:colId xmlns:a16="http://schemas.microsoft.com/office/drawing/2014/main" val="20001"/>
                    </a:ext>
                  </a:extLst>
                </a:gridCol>
                <a:gridCol w="3442975">
                  <a:extLst>
                    <a:ext uri="{9D8B030D-6E8A-4147-A177-3AD203B41FA5}">
                      <a16:colId xmlns:a16="http://schemas.microsoft.com/office/drawing/2014/main" val="20002"/>
                    </a:ext>
                  </a:extLst>
                </a:gridCol>
                <a:gridCol w="2480300">
                  <a:extLst>
                    <a:ext uri="{9D8B030D-6E8A-4147-A177-3AD203B41FA5}">
                      <a16:colId xmlns:a16="http://schemas.microsoft.com/office/drawing/2014/main" val="20003"/>
                    </a:ext>
                  </a:extLst>
                </a:gridCol>
              </a:tblGrid>
              <a:tr h="297175">
                <a:tc>
                  <a:txBody>
                    <a:bodyPr/>
                    <a:lstStyle/>
                    <a:p>
                      <a:pPr marL="0" marR="0" lvl="0" indent="0" algn="l" rtl="0">
                        <a:lnSpc>
                          <a:spcPct val="100000"/>
                        </a:lnSpc>
                        <a:spcBef>
                          <a:spcPts val="0"/>
                        </a:spcBef>
                        <a:spcAft>
                          <a:spcPts val="0"/>
                        </a:spcAft>
                        <a:buNone/>
                      </a:pPr>
                      <a:r>
                        <a:rPr lang="en-GB" sz="1500">
                          <a:solidFill>
                            <a:schemeClr val="bg2">
                              <a:lumMod val="50000"/>
                            </a:schemeClr>
                          </a:solidFill>
                          <a:latin typeface="Times New Roman"/>
                          <a:ea typeface="Times New Roman"/>
                          <a:cs typeface="Times New Roman"/>
                          <a:sym typeface="Times New Roman"/>
                        </a:rPr>
                        <a:t> SL </a:t>
                      </a:r>
                      <a:r>
                        <a:rPr lang="en-GB" sz="1500" u="none" strike="noStrike" cap="none">
                          <a:solidFill>
                            <a:schemeClr val="bg2">
                              <a:lumMod val="50000"/>
                            </a:schemeClr>
                          </a:solidFill>
                          <a:latin typeface="Times New Roman"/>
                          <a:ea typeface="Times New Roman"/>
                          <a:cs typeface="Times New Roman"/>
                          <a:sym typeface="Times New Roman"/>
                        </a:rPr>
                        <a:t>no.</a:t>
                      </a:r>
                      <a:endParaRPr sz="1500" u="none" strike="noStrike" cap="none">
                        <a:solidFill>
                          <a:schemeClr val="bg2">
                            <a:lumMod val="50000"/>
                          </a:schemeClr>
                        </a:solidFill>
                        <a:latin typeface="Times New Roman"/>
                        <a:ea typeface="Times New Roman"/>
                        <a:cs typeface="Times New Roman"/>
                        <a:sym typeface="Times New Roman"/>
                      </a:endParaRPr>
                    </a:p>
                  </a:txBody>
                  <a:tcPr marL="0" marR="0" marT="2095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550545" lvl="0" indent="0" algn="r" rtl="0">
                        <a:lnSpc>
                          <a:spcPct val="100000"/>
                        </a:lnSpc>
                        <a:spcBef>
                          <a:spcPts val="0"/>
                        </a:spcBef>
                        <a:spcAft>
                          <a:spcPts val="0"/>
                        </a:spcAft>
                        <a:buNone/>
                      </a:pPr>
                      <a:r>
                        <a:rPr lang="en-GB" sz="1500" u="none" strike="noStrike" cap="none" dirty="0">
                          <a:solidFill>
                            <a:schemeClr val="bg2">
                              <a:lumMod val="50000"/>
                            </a:schemeClr>
                          </a:solidFill>
                          <a:latin typeface="Times New Roman"/>
                          <a:ea typeface="Times New Roman"/>
                          <a:cs typeface="Times New Roman"/>
                          <a:sym typeface="Times New Roman"/>
                        </a:rPr>
                        <a:t>USN .</a:t>
                      </a:r>
                      <a:endParaRPr sz="1500" u="none" strike="noStrike" cap="none" dirty="0">
                        <a:solidFill>
                          <a:schemeClr val="bg2">
                            <a:lumMod val="50000"/>
                          </a:schemeClr>
                        </a:solidFill>
                        <a:latin typeface="Times New Roman"/>
                        <a:ea typeface="Times New Roman"/>
                        <a:cs typeface="Times New Roman"/>
                        <a:sym typeface="Times New Roman"/>
                      </a:endParaRPr>
                    </a:p>
                  </a:txBody>
                  <a:tcPr marL="0" marR="0" marT="2095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GB" sz="1500" u="none" strike="noStrike" cap="none">
                          <a:solidFill>
                            <a:schemeClr val="bg2">
                              <a:lumMod val="50000"/>
                            </a:schemeClr>
                          </a:solidFill>
                          <a:latin typeface="Times New Roman"/>
                          <a:ea typeface="Times New Roman"/>
                          <a:cs typeface="Times New Roman"/>
                          <a:sym typeface="Times New Roman"/>
                        </a:rPr>
                        <a:t>Name</a:t>
                      </a:r>
                      <a:endParaRPr sz="1500" u="none" strike="noStrike" cap="none">
                        <a:solidFill>
                          <a:schemeClr val="bg2">
                            <a:lumMod val="50000"/>
                          </a:schemeClr>
                        </a:solidFill>
                        <a:latin typeface="Times New Roman"/>
                        <a:ea typeface="Times New Roman"/>
                        <a:cs typeface="Times New Roman"/>
                        <a:sym typeface="Times New Roman"/>
                      </a:endParaRPr>
                    </a:p>
                  </a:txBody>
                  <a:tcPr marL="0" marR="0" marT="2095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GB" sz="1500" u="none" strike="noStrike" cap="none">
                          <a:solidFill>
                            <a:schemeClr val="bg2">
                              <a:lumMod val="50000"/>
                            </a:schemeClr>
                          </a:solidFill>
                          <a:latin typeface="Times New Roman"/>
                          <a:ea typeface="Times New Roman"/>
                          <a:cs typeface="Times New Roman"/>
                          <a:sym typeface="Times New Roman"/>
                        </a:rPr>
                        <a:t>Email Id</a:t>
                      </a:r>
                      <a:endParaRPr sz="1500" u="none" strike="noStrike" cap="none">
                        <a:solidFill>
                          <a:schemeClr val="bg2">
                            <a:lumMod val="50000"/>
                          </a:schemeClr>
                        </a:solidFill>
                        <a:latin typeface="Times New Roman"/>
                        <a:ea typeface="Times New Roman"/>
                        <a:cs typeface="Times New Roman"/>
                        <a:sym typeface="Times New Roman"/>
                      </a:endParaRPr>
                    </a:p>
                  </a:txBody>
                  <a:tcPr marL="0" marR="0" marT="2095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425775">
                <a:tc>
                  <a:txBody>
                    <a:bodyPr/>
                    <a:lstStyle/>
                    <a:p>
                      <a:pPr marL="0" marR="0" lvl="0" indent="0" algn="ctr" rtl="0">
                        <a:lnSpc>
                          <a:spcPct val="100000"/>
                        </a:lnSpc>
                        <a:spcBef>
                          <a:spcPts val="0"/>
                        </a:spcBef>
                        <a:spcAft>
                          <a:spcPts val="0"/>
                        </a:spcAft>
                        <a:buNone/>
                      </a:pPr>
                      <a:r>
                        <a:rPr lang="en-GB" sz="1500">
                          <a:solidFill>
                            <a:schemeClr val="bg2">
                              <a:lumMod val="50000"/>
                            </a:schemeClr>
                          </a:solidFill>
                          <a:latin typeface="Times New Roman"/>
                          <a:ea typeface="Times New Roman"/>
                          <a:cs typeface="Times New Roman"/>
                          <a:sym typeface="Times New Roman"/>
                        </a:rPr>
                        <a:t>1.</a:t>
                      </a:r>
                      <a:endParaRPr sz="1500" u="none" strike="noStrike" cap="none">
                        <a:solidFill>
                          <a:schemeClr val="bg2">
                            <a:lumMod val="50000"/>
                          </a:schemeClr>
                        </a:solidFill>
                        <a:latin typeface="Times New Roman"/>
                        <a:ea typeface="Times New Roman"/>
                        <a:cs typeface="Times New Roman"/>
                        <a:sym typeface="Times New Roman"/>
                      </a:endParaRPr>
                    </a:p>
                  </a:txBody>
                  <a:tcPr marL="0" marR="0" marT="2095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536575" lvl="0" indent="0" algn="r" rtl="0">
                        <a:lnSpc>
                          <a:spcPct val="100000"/>
                        </a:lnSpc>
                        <a:spcBef>
                          <a:spcPts val="0"/>
                        </a:spcBef>
                        <a:spcAft>
                          <a:spcPts val="0"/>
                        </a:spcAft>
                        <a:buNone/>
                      </a:pPr>
                      <a:r>
                        <a:rPr lang="en-GB" sz="1500" u="none" strike="noStrike" cap="none" dirty="0">
                          <a:solidFill>
                            <a:schemeClr val="bg2">
                              <a:lumMod val="50000"/>
                            </a:schemeClr>
                          </a:solidFill>
                          <a:latin typeface="Calibri"/>
                          <a:ea typeface="Calibri"/>
                          <a:cs typeface="Calibri"/>
                          <a:sym typeface="Calibri"/>
                        </a:rPr>
                        <a:t>1RV22CY039</a:t>
                      </a:r>
                      <a:endParaRPr sz="1500" u="none" strike="noStrike" cap="none" dirty="0">
                        <a:solidFill>
                          <a:schemeClr val="bg2">
                            <a:lumMod val="50000"/>
                          </a:schemeClr>
                        </a:solidFill>
                        <a:latin typeface="Calibri"/>
                        <a:ea typeface="Calibri"/>
                        <a:cs typeface="Calibri"/>
                        <a:sym typeface="Calibri"/>
                      </a:endParaRPr>
                    </a:p>
                  </a:txBody>
                  <a:tcPr marL="0" marR="0" marT="5905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GB" sz="1700" u="none" strike="noStrike" cap="none" dirty="0">
                          <a:solidFill>
                            <a:schemeClr val="bg2">
                              <a:lumMod val="50000"/>
                            </a:schemeClr>
                          </a:solidFill>
                          <a:latin typeface="Times New Roman"/>
                          <a:ea typeface="Times New Roman"/>
                          <a:cs typeface="Times New Roman"/>
                          <a:sym typeface="Times New Roman"/>
                        </a:rPr>
                        <a:t>MEHAR KULKARNI</a:t>
                      </a:r>
                      <a:endParaRPr sz="1700" u="none" strike="noStrike" cap="none" dirty="0">
                        <a:solidFill>
                          <a:schemeClr val="bg2">
                            <a:lumMod val="50000"/>
                          </a:schemeClr>
                        </a:solidFill>
                        <a:latin typeface="Times New Roman"/>
                        <a:ea typeface="Times New Roman"/>
                        <a:cs typeface="Times New Roman"/>
                        <a:sym typeface="Times New Roman"/>
                      </a:endParaRPr>
                    </a:p>
                  </a:txBody>
                  <a:tcPr marL="0" marR="0" marT="74300" marB="0">
                    <a:lnL w="12700"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GB" sz="1100" dirty="0">
                          <a:solidFill>
                            <a:schemeClr val="bg2">
                              <a:lumMod val="50000"/>
                            </a:schemeClr>
                          </a:solidFill>
                          <a:latin typeface="Times New Roman"/>
                          <a:ea typeface="Times New Roman"/>
                          <a:cs typeface="Times New Roman"/>
                          <a:sym typeface="Times New Roman"/>
                        </a:rPr>
                        <a:t>meharkulkarni.cy22@rvce.edu.in</a:t>
                      </a:r>
                      <a:endParaRPr sz="1100" u="none" strike="noStrike" cap="none" dirty="0">
                        <a:solidFill>
                          <a:schemeClr val="bg2">
                            <a:lumMod val="50000"/>
                          </a:schemeClr>
                        </a:solidFill>
                        <a:latin typeface="Times New Roman"/>
                        <a:ea typeface="Times New Roman"/>
                        <a:cs typeface="Times New Roman"/>
                        <a:sym typeface="Times New Roman"/>
                      </a:endParaRPr>
                    </a:p>
                  </a:txBody>
                  <a:tcPr marL="0" marR="0" marT="22850" marB="0">
                    <a:lnL w="952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65725">
                <a:tc>
                  <a:txBody>
                    <a:bodyPr/>
                    <a:lstStyle/>
                    <a:p>
                      <a:pPr marL="0" marR="0" lvl="0" indent="0" algn="ctr" rtl="0">
                        <a:lnSpc>
                          <a:spcPct val="100000"/>
                        </a:lnSpc>
                        <a:spcBef>
                          <a:spcPts val="0"/>
                        </a:spcBef>
                        <a:spcAft>
                          <a:spcPts val="0"/>
                        </a:spcAft>
                        <a:buNone/>
                      </a:pPr>
                      <a:r>
                        <a:rPr lang="en-GB" sz="1700">
                          <a:solidFill>
                            <a:schemeClr val="bg2">
                              <a:lumMod val="50000"/>
                            </a:schemeClr>
                          </a:solidFill>
                        </a:rPr>
                        <a:t>2.</a:t>
                      </a:r>
                      <a:endParaRPr sz="1700" u="none" strike="noStrike" cap="none">
                        <a:solidFill>
                          <a:schemeClr val="bg2">
                            <a:lumMod val="50000"/>
                          </a:schemeClr>
                        </a:solidFill>
                        <a:latin typeface="Calibri"/>
                        <a:ea typeface="Calibri"/>
                        <a:cs typeface="Calibri"/>
                        <a:sym typeface="Calibri"/>
                      </a:endParaRPr>
                    </a:p>
                  </a:txBody>
                  <a:tcPr marL="0" marR="0" marT="19675"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536575" lvl="0" indent="0" algn="r" rtl="0">
                        <a:lnSpc>
                          <a:spcPct val="100000"/>
                        </a:lnSpc>
                        <a:spcBef>
                          <a:spcPts val="0"/>
                        </a:spcBef>
                        <a:spcAft>
                          <a:spcPts val="0"/>
                        </a:spcAft>
                        <a:buNone/>
                      </a:pPr>
                      <a:r>
                        <a:rPr lang="en-GB" sz="1500" u="none" strike="noStrike" cap="none" dirty="0">
                          <a:solidFill>
                            <a:schemeClr val="bg2">
                              <a:lumMod val="50000"/>
                            </a:schemeClr>
                          </a:solidFill>
                          <a:latin typeface="Calibri"/>
                          <a:ea typeface="Calibri"/>
                          <a:cs typeface="Calibri"/>
                          <a:sym typeface="Calibri"/>
                        </a:rPr>
                        <a:t>1RV22CY057</a:t>
                      </a:r>
                      <a:endParaRPr sz="1500" u="none" strike="noStrike" cap="none" dirty="0">
                        <a:solidFill>
                          <a:schemeClr val="bg2">
                            <a:lumMod val="50000"/>
                          </a:schemeClr>
                        </a:solidFill>
                        <a:latin typeface="Calibri"/>
                        <a:ea typeface="Calibri"/>
                        <a:cs typeface="Calibri"/>
                        <a:sym typeface="Calibri"/>
                      </a:endParaRPr>
                    </a:p>
                  </a:txBody>
                  <a:tcPr marL="0" marR="0" marT="59050" marB="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700" u="none" strike="noStrike" cap="none" dirty="0">
                          <a:solidFill>
                            <a:schemeClr val="bg2">
                              <a:lumMod val="50000"/>
                            </a:schemeClr>
                          </a:solidFill>
                          <a:latin typeface="Times New Roman"/>
                          <a:ea typeface="Times New Roman"/>
                          <a:cs typeface="Times New Roman"/>
                          <a:sym typeface="Times New Roman"/>
                        </a:rPr>
                        <a:t>TANISHA AGARWAL</a:t>
                      </a:r>
                      <a:endParaRPr sz="1700" u="none" strike="noStrike" cap="none" dirty="0">
                        <a:solidFill>
                          <a:schemeClr val="bg2">
                            <a:lumMod val="50000"/>
                          </a:schemeClr>
                        </a:solidFill>
                        <a:latin typeface="Times New Roman"/>
                        <a:ea typeface="Times New Roman"/>
                        <a:cs typeface="Times New Roman"/>
                        <a:sym typeface="Times New Roman"/>
                      </a:endParaRPr>
                    </a:p>
                  </a:txBody>
                  <a:tcPr marL="0" marR="0" marT="44450" marB="0">
                    <a:lnL w="12700"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635" marR="0" lvl="0" indent="0" algn="ctr" rtl="0">
                        <a:lnSpc>
                          <a:spcPct val="100000"/>
                        </a:lnSpc>
                        <a:spcBef>
                          <a:spcPts val="0"/>
                        </a:spcBef>
                        <a:spcAft>
                          <a:spcPts val="0"/>
                        </a:spcAft>
                        <a:buNone/>
                      </a:pPr>
                      <a:r>
                        <a:rPr lang="en-GB" sz="1100" dirty="0">
                          <a:solidFill>
                            <a:schemeClr val="bg2">
                              <a:lumMod val="50000"/>
                            </a:schemeClr>
                          </a:solidFill>
                          <a:latin typeface="Times New Roman"/>
                          <a:ea typeface="Times New Roman"/>
                          <a:cs typeface="Times New Roman"/>
                          <a:sym typeface="Times New Roman"/>
                        </a:rPr>
                        <a:t>tanishaagarwal.cy22@rvce.edu.in</a:t>
                      </a:r>
                      <a:endParaRPr sz="1100" u="none" strike="noStrike" cap="none" dirty="0">
                        <a:solidFill>
                          <a:schemeClr val="bg2">
                            <a:lumMod val="50000"/>
                          </a:schemeClr>
                        </a:solidFill>
                        <a:latin typeface="Times New Roman"/>
                        <a:ea typeface="Times New Roman"/>
                        <a:cs typeface="Times New Roman"/>
                        <a:sym typeface="Times New Roman"/>
                      </a:endParaRPr>
                    </a:p>
                  </a:txBody>
                  <a:tcPr marL="0" marR="0" marT="22850" marB="0">
                    <a:lnL w="9525"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rgbClr val="000000"/>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5" name="TextBox 4">
            <a:extLst>
              <a:ext uri="{FF2B5EF4-FFF2-40B4-BE49-F238E27FC236}">
                <a16:creationId xmlns:a16="http://schemas.microsoft.com/office/drawing/2014/main" id="{E984D1E5-1334-FA24-39D2-4B7F09DE0054}"/>
              </a:ext>
            </a:extLst>
          </p:cNvPr>
          <p:cNvSpPr txBox="1"/>
          <p:nvPr/>
        </p:nvSpPr>
        <p:spPr>
          <a:xfrm>
            <a:off x="2286000" y="306534"/>
            <a:ext cx="4572000" cy="461665"/>
          </a:xfrm>
          <a:prstGeom prst="rect">
            <a:avLst/>
          </a:prstGeom>
          <a:noFill/>
        </p:spPr>
        <p:txBody>
          <a:bodyPr wrap="square">
            <a:spAutoFit/>
          </a:bodyPr>
          <a:lstStyle/>
          <a:p>
            <a:pPr algn="ctr"/>
            <a:r>
              <a:rPr lang="en-US" sz="2400" b="1" dirty="0"/>
              <a:t>TEAM INTRODUCTION</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1"/>
          <p:cNvSpPr txBox="1"/>
          <p:nvPr/>
        </p:nvSpPr>
        <p:spPr>
          <a:xfrm>
            <a:off x="0" y="1889105"/>
            <a:ext cx="9144000" cy="1365290"/>
          </a:xfrm>
          <a:prstGeom prst="rect">
            <a:avLst/>
          </a:prstGeom>
          <a:noFill/>
          <a:ln>
            <a:noFill/>
          </a:ln>
        </p:spPr>
        <p:txBody>
          <a:bodyPr spcFirstLastPara="1" wrap="square" lIns="0" tIns="61575" rIns="0" bIns="0" anchor="t" anchorCtr="0">
            <a:spAutoFit/>
          </a:bodyPr>
          <a:lstStyle/>
          <a:p>
            <a:pPr marL="857250" marR="5080" lvl="0" indent="-845185" algn="ctr" rtl="0">
              <a:lnSpc>
                <a:spcPct val="116164"/>
              </a:lnSpc>
              <a:spcBef>
                <a:spcPts val="0"/>
              </a:spcBef>
              <a:spcAft>
                <a:spcPts val="0"/>
              </a:spcAft>
              <a:buNone/>
            </a:pPr>
            <a:r>
              <a:rPr lang="en-US" sz="7300" dirty="0">
                <a:latin typeface="Edwardian Script ITC" panose="030303020407070D0804" pitchFamily="66" charset="77"/>
                <a:ea typeface="Cambria"/>
                <a:cs typeface="Charmonman" pitchFamily="2" charset="-34"/>
                <a:sym typeface="Cambria"/>
              </a:rPr>
              <a:t>THANK - YOU </a:t>
            </a:r>
            <a:endParaRPr sz="7300" dirty="0">
              <a:latin typeface="Edwardian Script ITC" panose="030303020407070D0804" pitchFamily="66" charset="77"/>
              <a:ea typeface="Cambria"/>
              <a:cs typeface="Charmonman" pitchFamily="2" charset="-34"/>
              <a:sym typeface="Cambri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111"/>
        <p:cNvGrpSpPr/>
        <p:nvPr/>
      </p:nvGrpSpPr>
      <p:grpSpPr>
        <a:xfrm>
          <a:off x="0" y="0"/>
          <a:ext cx="0" cy="0"/>
          <a:chOff x="0" y="0"/>
          <a:chExt cx="0" cy="0"/>
        </a:xfrm>
      </p:grpSpPr>
      <p:sp>
        <p:nvSpPr>
          <p:cNvPr id="113" name="Google Shape;113;p18"/>
          <p:cNvSpPr txBox="1"/>
          <p:nvPr/>
        </p:nvSpPr>
        <p:spPr>
          <a:xfrm>
            <a:off x="1074852" y="1818990"/>
            <a:ext cx="3174300" cy="1505520"/>
          </a:xfrm>
          <a:prstGeom prst="rect">
            <a:avLst/>
          </a:prstGeom>
          <a:noFill/>
          <a:ln>
            <a:noFill/>
          </a:ln>
        </p:spPr>
        <p:txBody>
          <a:bodyPr spcFirstLastPara="1" wrap="square" lIns="0" tIns="134600" rIns="0" bIns="0" anchor="t" anchorCtr="0">
            <a:spAutoFit/>
          </a:bodyPr>
          <a:lstStyle/>
          <a:p>
            <a:pPr marL="248920" marR="0" lvl="0" indent="-236220" algn="l" rtl="0">
              <a:lnSpc>
                <a:spcPct val="100000"/>
              </a:lnSpc>
              <a:spcBef>
                <a:spcPts val="0"/>
              </a:spcBef>
              <a:spcAft>
                <a:spcPts val="0"/>
              </a:spcAft>
              <a:buSzPts val="1600"/>
              <a:buFont typeface="Times New Roman"/>
              <a:buChar char="•"/>
            </a:pPr>
            <a:r>
              <a:rPr lang="en-GB" sz="1600" dirty="0">
                <a:latin typeface="Times New Roman"/>
                <a:ea typeface="Times New Roman"/>
                <a:cs typeface="Times New Roman"/>
                <a:sym typeface="Times New Roman"/>
              </a:rPr>
              <a:t>Introduction</a:t>
            </a:r>
            <a:endParaRPr sz="1600" dirty="0">
              <a:latin typeface="Times New Roman"/>
              <a:ea typeface="Times New Roman"/>
              <a:cs typeface="Times New Roman"/>
              <a:sym typeface="Times New Roman"/>
            </a:endParaRPr>
          </a:p>
          <a:p>
            <a:pPr marL="248920" marR="0" lvl="0" indent="-236220" algn="l" rtl="0">
              <a:lnSpc>
                <a:spcPct val="100000"/>
              </a:lnSpc>
              <a:spcBef>
                <a:spcPts val="960"/>
              </a:spcBef>
              <a:spcAft>
                <a:spcPts val="0"/>
              </a:spcAft>
              <a:buSzPts val="1600"/>
              <a:buFont typeface="Times New Roman"/>
              <a:buChar char="•"/>
            </a:pPr>
            <a:r>
              <a:rPr lang="en-GB" sz="1600" dirty="0">
                <a:latin typeface="Times New Roman"/>
                <a:ea typeface="Times New Roman"/>
                <a:cs typeface="Times New Roman"/>
                <a:sym typeface="Times New Roman"/>
              </a:rPr>
              <a:t>Approach and Methodology</a:t>
            </a:r>
            <a:endParaRPr sz="1600" dirty="0">
              <a:latin typeface="Times New Roman"/>
              <a:ea typeface="Times New Roman"/>
              <a:cs typeface="Times New Roman"/>
              <a:sym typeface="Times New Roman"/>
            </a:endParaRPr>
          </a:p>
          <a:p>
            <a:pPr marL="248920" marR="0" lvl="0" indent="-236220" algn="l" rtl="0">
              <a:lnSpc>
                <a:spcPct val="100000"/>
              </a:lnSpc>
              <a:spcBef>
                <a:spcPts val="960"/>
              </a:spcBef>
              <a:spcAft>
                <a:spcPts val="0"/>
              </a:spcAft>
              <a:buSzPts val="1600"/>
              <a:buFont typeface="Times New Roman"/>
              <a:buChar char="•"/>
            </a:pPr>
            <a:r>
              <a:rPr lang="en-GB" sz="1600" dirty="0">
                <a:latin typeface="Times New Roman"/>
                <a:ea typeface="Times New Roman"/>
                <a:cs typeface="Times New Roman"/>
                <a:sym typeface="Times New Roman"/>
              </a:rPr>
              <a:t>References</a:t>
            </a:r>
            <a:endParaRPr sz="1600" dirty="0">
              <a:latin typeface="Times New Roman"/>
              <a:ea typeface="Times New Roman"/>
              <a:cs typeface="Times New Roman"/>
              <a:sym typeface="Times New Roman"/>
            </a:endParaRPr>
          </a:p>
          <a:p>
            <a:pPr marL="248920" marR="0" lvl="0" indent="-236220" algn="l" rtl="0">
              <a:lnSpc>
                <a:spcPct val="100000"/>
              </a:lnSpc>
              <a:spcBef>
                <a:spcPts val="960"/>
              </a:spcBef>
              <a:spcAft>
                <a:spcPts val="0"/>
              </a:spcAft>
              <a:buSzPts val="1600"/>
              <a:buFont typeface="Times New Roman"/>
              <a:buChar char="•"/>
            </a:pPr>
            <a:endParaRPr sz="1600" dirty="0">
              <a:latin typeface="Times New Roman"/>
              <a:ea typeface="Times New Roman"/>
              <a:cs typeface="Times New Roman"/>
              <a:sym typeface="Times New Roman"/>
            </a:endParaRPr>
          </a:p>
        </p:txBody>
      </p:sp>
      <p:sp>
        <p:nvSpPr>
          <p:cNvPr id="4" name="TextBox 3">
            <a:extLst>
              <a:ext uri="{FF2B5EF4-FFF2-40B4-BE49-F238E27FC236}">
                <a16:creationId xmlns:a16="http://schemas.microsoft.com/office/drawing/2014/main" id="{9829B943-5AEE-897B-AA7B-2EFB4F9A7AD2}"/>
              </a:ext>
            </a:extLst>
          </p:cNvPr>
          <p:cNvSpPr txBox="1"/>
          <p:nvPr/>
        </p:nvSpPr>
        <p:spPr>
          <a:xfrm>
            <a:off x="2286000" y="306534"/>
            <a:ext cx="4572000" cy="461665"/>
          </a:xfrm>
          <a:prstGeom prst="rect">
            <a:avLst/>
          </a:prstGeom>
          <a:noFill/>
        </p:spPr>
        <p:txBody>
          <a:bodyPr wrap="square">
            <a:spAutoFit/>
          </a:bodyPr>
          <a:lstStyle/>
          <a:p>
            <a:pPr algn="ctr"/>
            <a:r>
              <a:rPr lang="en-US" sz="2400" b="1" dirty="0"/>
              <a:t>CONTENTS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a:blip r:embed="rId3">
            <a:alphaModFix/>
          </a:blip>
          <a:stretch>
            <a:fillRect/>
          </a:stretch>
        </a:blipFill>
        <a:effectLst/>
      </p:bgPr>
    </p:bg>
    <p:spTree>
      <p:nvGrpSpPr>
        <p:cNvPr id="1" name="Shape 118"/>
        <p:cNvGrpSpPr/>
        <p:nvPr/>
      </p:nvGrpSpPr>
      <p:grpSpPr>
        <a:xfrm>
          <a:off x="0" y="0"/>
          <a:ext cx="0" cy="0"/>
          <a:chOff x="0" y="0"/>
          <a:chExt cx="0" cy="0"/>
        </a:xfrm>
      </p:grpSpPr>
      <p:sp>
        <p:nvSpPr>
          <p:cNvPr id="120" name="Google Shape;120;p19"/>
          <p:cNvSpPr txBox="1"/>
          <p:nvPr/>
        </p:nvSpPr>
        <p:spPr>
          <a:xfrm>
            <a:off x="561314" y="1270060"/>
            <a:ext cx="7957997" cy="3752309"/>
          </a:xfrm>
          <a:prstGeom prst="rect">
            <a:avLst/>
          </a:prstGeom>
          <a:noFill/>
          <a:ln>
            <a:noFill/>
          </a:ln>
        </p:spPr>
        <p:txBody>
          <a:bodyPr spcFirstLastPara="1" wrap="square" lIns="0" tIns="12700" rIns="0" bIns="0" anchor="t" anchorCtr="0">
            <a:spAutoFit/>
          </a:bodyPr>
          <a:lstStyle/>
          <a:p>
            <a:pPr marL="12700" marR="0" lvl="0" indent="0" algn="just" rtl="0">
              <a:spcBef>
                <a:spcPts val="0"/>
              </a:spcBef>
              <a:spcAft>
                <a:spcPts val="0"/>
              </a:spcAft>
              <a:buNone/>
            </a:pPr>
            <a:r>
              <a:rPr lang="en-US" b="1" dirty="0">
                <a:latin typeface="Calibri" panose="020F0502020204030204" pitchFamily="34" charset="0"/>
                <a:ea typeface="Calibri"/>
                <a:cs typeface="Calibri" panose="020F0502020204030204" pitchFamily="34" charset="0"/>
                <a:sym typeface="Calibri"/>
              </a:rPr>
              <a:t>What is Network Slicing?</a:t>
            </a:r>
          </a:p>
          <a:p>
            <a:pPr marL="12700" marR="0" lvl="0" indent="0" algn="just" rtl="0">
              <a:spcBef>
                <a:spcPts val="0"/>
              </a:spcBef>
              <a:spcAft>
                <a:spcPts val="0"/>
              </a:spcAft>
              <a:buNone/>
            </a:pPr>
            <a:r>
              <a:rPr lang="en-IN" b="0" i="0" u="none" strike="noStrike" dirty="0">
                <a:solidFill>
                  <a:srgbClr val="000000"/>
                </a:solidFill>
                <a:effectLst/>
                <a:latin typeface="Calibri" panose="020F0502020204030204" pitchFamily="34" charset="0"/>
                <a:cs typeface="Calibri" panose="020F0502020204030204" pitchFamily="34" charset="0"/>
              </a:rPr>
              <a:t>Network slicing is a fundamental concept in 5G technology. It involves creating multiple virtual networks on a shared physical infrastructure. Each slice is an isolated end-to-end network tailored to meet the specific needs and performance requirements of different applications or services.</a:t>
            </a:r>
          </a:p>
          <a:p>
            <a:pPr marL="12700" marR="0" lvl="0" indent="0" algn="just" rtl="0">
              <a:spcBef>
                <a:spcPts val="0"/>
              </a:spcBef>
              <a:spcAft>
                <a:spcPts val="0"/>
              </a:spcAft>
              <a:buNone/>
            </a:pPr>
            <a:endParaRPr lang="en-IN"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b="1" dirty="0">
                <a:latin typeface="Calibri" panose="020F0502020204030204" pitchFamily="34" charset="0"/>
                <a:ea typeface="Calibri"/>
                <a:cs typeface="Calibri" panose="020F0502020204030204" pitchFamily="34" charset="0"/>
                <a:sym typeface="Calibri"/>
              </a:rPr>
              <a:t>Benefits of Network Slicing - </a:t>
            </a:r>
          </a:p>
          <a:p>
            <a:pPr marL="171450" indent="-171450">
              <a:buFont typeface="Arial" panose="020B0604020202020204" pitchFamily="34" charset="0"/>
              <a:buChar char="•"/>
            </a:pPr>
            <a:r>
              <a:rPr lang="en-IN" dirty="0">
                <a:latin typeface="Calibri" panose="020F0502020204030204" pitchFamily="34" charset="0"/>
                <a:cs typeface="Calibri" panose="020F0502020204030204" pitchFamily="34" charset="0"/>
              </a:rPr>
              <a:t>Each slice operates as an independent logical network, ensuring dedicated resources for different services.</a:t>
            </a:r>
          </a:p>
          <a:p>
            <a:pPr marL="171450" indent="-171450">
              <a:buFont typeface="Arial" panose="020B0604020202020204" pitchFamily="34" charset="0"/>
              <a:buChar char="•"/>
            </a:pPr>
            <a:endParaRPr lang="en-IN" dirty="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IN" dirty="0">
                <a:latin typeface="Calibri" panose="020F0502020204030204" pitchFamily="34" charset="0"/>
                <a:cs typeface="Calibri" panose="020F0502020204030204" pitchFamily="34" charset="0"/>
              </a:rPr>
              <a:t>Slices can be customized to match the unique requirements of various use cases, such as low latency for autonomous vehicles, high bandwidth for HD video streaming, or enhanced reliability for critical communications.</a:t>
            </a:r>
          </a:p>
          <a:p>
            <a:endParaRPr lang="en-IN" dirty="0">
              <a:latin typeface="Calibri" panose="020F0502020204030204" pitchFamily="34" charset="0"/>
              <a:cs typeface="Calibri" panose="020F0502020204030204" pitchFamily="34" charset="0"/>
            </a:endParaRPr>
          </a:p>
          <a:p>
            <a:r>
              <a:rPr lang="en-IN" b="1" dirty="0">
                <a:latin typeface="Calibri" panose="020F0502020204030204" pitchFamily="34" charset="0"/>
                <a:cs typeface="Calibri" panose="020F0502020204030204" pitchFamily="34" charset="0"/>
              </a:rPr>
              <a:t>Purpose of the Project – </a:t>
            </a:r>
          </a:p>
          <a:p>
            <a:r>
              <a:rPr lang="en-IN" b="0" i="0" u="none" strike="noStrike" dirty="0">
                <a:solidFill>
                  <a:srgbClr val="000000"/>
                </a:solidFill>
                <a:effectLst/>
                <a:latin typeface="Calibri" panose="020F0502020204030204" pitchFamily="34" charset="0"/>
                <a:cs typeface="Calibri" panose="020F0502020204030204" pitchFamily="34" charset="0"/>
              </a:rPr>
              <a:t>The primary goal of this project is to develop a simulation that models a network of base stations and clients. This simulation allows us to test and analyse various 5G scenarios.</a:t>
            </a:r>
            <a:endParaRPr lang="en-IN" dirty="0">
              <a:latin typeface="Calibri" panose="020F0502020204030204" pitchFamily="34" charset="0"/>
              <a:cs typeface="Calibri" panose="020F0502020204030204" pitchFamily="34" charset="0"/>
            </a:endParaRPr>
          </a:p>
          <a:p>
            <a:pPr marL="12700" marR="0" lvl="0" indent="0" algn="just" rtl="0">
              <a:spcBef>
                <a:spcPts val="0"/>
              </a:spcBef>
              <a:spcAft>
                <a:spcPts val="0"/>
              </a:spcAft>
              <a:buNone/>
            </a:pPr>
            <a:endParaRPr lang="en-IN" sz="11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IN" sz="11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US" sz="11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3126294" y="360131"/>
            <a:ext cx="2828036"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GB" sz="2600" dirty="0">
                <a:solidFill>
                  <a:schemeClr val="bg2">
                    <a:lumMod val="50000"/>
                  </a:schemeClr>
                </a:solidFill>
                <a:latin typeface="Calibri" panose="020F0502020204030204" pitchFamily="34" charset="0"/>
                <a:cs typeface="Calibri" panose="020F0502020204030204" pitchFamily="34" charset="0"/>
              </a:rPr>
              <a:t>INTRODUCTION</a:t>
            </a:r>
            <a:endParaRPr sz="2600" dirty="0">
              <a:solidFill>
                <a:schemeClr val="bg2">
                  <a:lumMod val="50000"/>
                </a:schemeClr>
              </a:solidFill>
              <a:latin typeface="Calibri" panose="020F0502020204030204" pitchFamily="34" charset="0"/>
              <a:cs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561313" y="1130330"/>
            <a:ext cx="7957997" cy="2882840"/>
          </a:xfrm>
          <a:prstGeom prst="rect">
            <a:avLst/>
          </a:prstGeom>
          <a:noFill/>
          <a:ln>
            <a:noFill/>
          </a:ln>
        </p:spPr>
        <p:txBody>
          <a:bodyPr spcFirstLastPara="1" wrap="square" lIns="0" tIns="12700" rIns="0" bIns="0" anchor="t" anchorCtr="0">
            <a:spAutoFit/>
          </a:bodyPr>
          <a:lstStyle/>
          <a:p>
            <a:pPr marL="12700" marR="0" lvl="0" indent="0" algn="just" rtl="0">
              <a:spcBef>
                <a:spcPts val="0"/>
              </a:spcBef>
              <a:spcAft>
                <a:spcPts val="0"/>
              </a:spcAft>
              <a:buNone/>
            </a:pPr>
            <a:r>
              <a:rPr lang="en-IN" sz="1200" b="1" dirty="0"/>
              <a:t>Definition</a:t>
            </a:r>
            <a:r>
              <a:rPr lang="en-IN" sz="1200" dirty="0"/>
              <a:t>: Network slicing is the practice of creating multiple virtual networks on top of a shared physical network infrastructure. Each virtual network, or "slice," operates as an independent end-to-end network.</a:t>
            </a:r>
          </a:p>
          <a:p>
            <a:pPr marL="12700" marR="0" lvl="0" indent="0" algn="just" rtl="0">
              <a:spcBef>
                <a:spcPts val="0"/>
              </a:spcBef>
              <a:spcAft>
                <a:spcPts val="0"/>
              </a:spcAft>
              <a:buNone/>
            </a:pPr>
            <a:endParaRPr lang="en-IN" sz="1200" b="1" dirty="0"/>
          </a:p>
          <a:p>
            <a:pPr marL="12700" marR="0" lvl="0" indent="0" algn="just" rtl="0">
              <a:spcBef>
                <a:spcPts val="0"/>
              </a:spcBef>
              <a:spcAft>
                <a:spcPts val="0"/>
              </a:spcAft>
              <a:buNone/>
            </a:pPr>
            <a:r>
              <a:rPr lang="en-IN" sz="1200" b="1" dirty="0"/>
              <a:t>Purpose</a:t>
            </a:r>
            <a:r>
              <a:rPr lang="en-IN" sz="1200" dirty="0"/>
              <a:t>: It allows operators to efficiently allocate resources and provide tailored services for different use cases, such as IoT, enhanced mobile broadband, and ultra-reliable low latency communications (URLLC).</a:t>
            </a:r>
          </a:p>
          <a:p>
            <a:pPr marL="12700" marR="0" lvl="0" indent="0" algn="just" rtl="0">
              <a:spcBef>
                <a:spcPts val="0"/>
              </a:spcBef>
              <a:spcAft>
                <a:spcPts val="0"/>
              </a:spcAft>
              <a:buNone/>
            </a:pPr>
            <a:endParaRPr lang="en-IN" sz="1200" dirty="0"/>
          </a:p>
          <a:p>
            <a:pPr marL="12700" marR="0" lvl="0" indent="0" algn="just" rtl="0">
              <a:spcBef>
                <a:spcPts val="0"/>
              </a:spcBef>
              <a:spcAft>
                <a:spcPts val="0"/>
              </a:spcAft>
              <a:buNone/>
            </a:pPr>
            <a:r>
              <a:rPr lang="en-IN" sz="1800" b="1" dirty="0">
                <a:latin typeface="Calibri" panose="020F0502020204030204" pitchFamily="34" charset="0"/>
                <a:ea typeface="Calibri"/>
                <a:cs typeface="Calibri" panose="020F0502020204030204" pitchFamily="34" charset="0"/>
                <a:sym typeface="Calibri"/>
              </a:rPr>
              <a:t>Use – Cases - </a:t>
            </a:r>
          </a:p>
          <a:p>
            <a:pPr marL="12700" marR="0" lvl="0" indent="0" algn="just" rtl="0">
              <a:spcBef>
                <a:spcPts val="0"/>
              </a:spcBef>
              <a:spcAft>
                <a:spcPts val="0"/>
              </a:spcAft>
              <a:buNone/>
            </a:pPr>
            <a:endParaRPr lang="en-IN" sz="105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a:t>IoT</a:t>
            </a:r>
            <a:r>
              <a:rPr lang="en-IN" sz="1200" dirty="0"/>
              <a:t>: Dedicated slices for IoT devices, ensuring low power consumption and wide area coverage.</a:t>
            </a:r>
          </a:p>
          <a:p>
            <a:pPr marL="12700" marR="0" lvl="0" indent="0" algn="just" rtl="0">
              <a:spcBef>
                <a:spcPts val="0"/>
              </a:spcBef>
              <a:spcAft>
                <a:spcPts val="0"/>
              </a:spcAft>
              <a:buNone/>
            </a:pPr>
            <a:endParaRPr lang="en-IN" sz="1200" b="1" dirty="0"/>
          </a:p>
          <a:p>
            <a:pPr marL="12700" marR="0" lvl="0" indent="0" algn="just" rtl="0">
              <a:spcBef>
                <a:spcPts val="0"/>
              </a:spcBef>
              <a:spcAft>
                <a:spcPts val="0"/>
              </a:spcAft>
              <a:buNone/>
            </a:pPr>
            <a:r>
              <a:rPr lang="en-IN" sz="1200" b="1" dirty="0"/>
              <a:t>Enhanced Mobile Broadband (</a:t>
            </a:r>
            <a:r>
              <a:rPr lang="en-IN" sz="1200" b="1" dirty="0" err="1"/>
              <a:t>eMBB</a:t>
            </a:r>
            <a:r>
              <a:rPr lang="en-IN" sz="1200" b="1" dirty="0"/>
              <a:t>)</a:t>
            </a:r>
            <a:r>
              <a:rPr lang="en-IN" sz="1200" dirty="0"/>
              <a:t>: High bandwidth slices for applications like streaming and virtual reality.</a:t>
            </a:r>
          </a:p>
          <a:p>
            <a:pPr marL="12700" marR="0" lvl="0" indent="0" algn="just" rtl="0">
              <a:spcBef>
                <a:spcPts val="0"/>
              </a:spcBef>
              <a:spcAft>
                <a:spcPts val="0"/>
              </a:spcAft>
              <a:buNone/>
            </a:pPr>
            <a:endParaRPr lang="en-IN" sz="1200" b="1" dirty="0"/>
          </a:p>
          <a:p>
            <a:pPr marL="12700" marR="0" lvl="0" indent="0" algn="just" rtl="0">
              <a:spcBef>
                <a:spcPts val="0"/>
              </a:spcBef>
              <a:spcAft>
                <a:spcPts val="0"/>
              </a:spcAft>
              <a:buNone/>
            </a:pPr>
            <a:r>
              <a:rPr lang="en-IN" sz="1200" b="1" dirty="0"/>
              <a:t>URLLC</a:t>
            </a:r>
            <a:r>
              <a:rPr lang="en-IN" sz="1200" dirty="0"/>
              <a:t>: Slices with ultra-low latency for critical applications like autonomous driving and remote surgery.</a:t>
            </a:r>
          </a:p>
          <a:p>
            <a:pPr marL="12700" marR="0" lvl="0" indent="0" algn="just" rtl="0">
              <a:spcBef>
                <a:spcPts val="0"/>
              </a:spcBef>
              <a:spcAft>
                <a:spcPts val="0"/>
              </a:spcAft>
              <a:buNone/>
            </a:pPr>
            <a:endParaRPr lang="en-IN" sz="1200" dirty="0"/>
          </a:p>
          <a:p>
            <a:pPr marL="12700" marR="0" lvl="0" indent="0" algn="just" rtl="0">
              <a:spcBef>
                <a:spcPts val="0"/>
              </a:spcBef>
              <a:spcAft>
                <a:spcPts val="0"/>
              </a:spcAft>
              <a:buNone/>
            </a:pPr>
            <a:r>
              <a:rPr lang="en-IN" sz="1200" b="1" dirty="0">
                <a:latin typeface="Calibri" panose="020F0502020204030204" pitchFamily="34" charset="0"/>
                <a:ea typeface="Calibri"/>
                <a:cs typeface="Calibri" panose="020F0502020204030204" pitchFamily="34" charset="0"/>
                <a:sym typeface="Calibri"/>
              </a:rPr>
              <a:t>MMTC</a:t>
            </a:r>
            <a:r>
              <a:rPr lang="en-IN" sz="1200" dirty="0">
                <a:latin typeface="Calibri" panose="020F0502020204030204" pitchFamily="34" charset="0"/>
                <a:ea typeface="Calibri"/>
                <a:cs typeface="Calibri" panose="020F0502020204030204" pitchFamily="34" charset="0"/>
                <a:sym typeface="Calibri"/>
              </a:rPr>
              <a:t> – Massive Machine Type Communication</a:t>
            </a:r>
            <a:endParaRPr lang="en-US" sz="105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3126294" y="360131"/>
            <a:ext cx="2828036"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GB" sz="2600" dirty="0">
                <a:solidFill>
                  <a:schemeClr val="bg2">
                    <a:lumMod val="50000"/>
                  </a:schemeClr>
                </a:solidFill>
                <a:latin typeface="Calibri" panose="020F0502020204030204" pitchFamily="34" charset="0"/>
                <a:cs typeface="Calibri" panose="020F0502020204030204" pitchFamily="34" charset="0"/>
              </a:rPr>
              <a:t>INTRODUCTION</a:t>
            </a:r>
            <a:endParaRPr sz="2600" dirty="0">
              <a:solidFill>
                <a:schemeClr val="bg2">
                  <a:lumMod val="50000"/>
                </a:schemeClr>
              </a:solidFill>
              <a:latin typeface="Calibri" panose="020F0502020204030204" pitchFamily="34" charset="0"/>
              <a:cs typeface="Calibri" panose="020F0502020204030204" pitchFamily="34" charset="0"/>
            </a:endParaRPr>
          </a:p>
        </p:txBody>
      </p:sp>
      <p:sp>
        <p:nvSpPr>
          <p:cNvPr id="2" name="TextBox 1">
            <a:extLst>
              <a:ext uri="{FF2B5EF4-FFF2-40B4-BE49-F238E27FC236}">
                <a16:creationId xmlns:a16="http://schemas.microsoft.com/office/drawing/2014/main" id="{91948CA5-1124-2E34-487E-E6B83E76B38E}"/>
              </a:ext>
            </a:extLst>
          </p:cNvPr>
          <p:cNvSpPr txBox="1"/>
          <p:nvPr/>
        </p:nvSpPr>
        <p:spPr>
          <a:xfrm>
            <a:off x="1588957" y="2960557"/>
            <a:ext cx="184731" cy="307777"/>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4490740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561314" y="1270060"/>
            <a:ext cx="7957997" cy="3752309"/>
          </a:xfrm>
          <a:prstGeom prst="rect">
            <a:avLst/>
          </a:prstGeom>
          <a:noFill/>
          <a:ln>
            <a:noFill/>
          </a:ln>
        </p:spPr>
        <p:txBody>
          <a:bodyPr spcFirstLastPara="1" wrap="square" lIns="0" tIns="12700" rIns="0" bIns="0" anchor="t" anchorCtr="0">
            <a:spAutoFit/>
          </a:bodyPr>
          <a:lstStyle/>
          <a:p>
            <a:pPr marL="12700" marR="0" lvl="0" indent="0" algn="just" rtl="0">
              <a:spcBef>
                <a:spcPts val="0"/>
              </a:spcBef>
              <a:spcAft>
                <a:spcPts val="0"/>
              </a:spcAft>
              <a:buNone/>
            </a:pPr>
            <a:r>
              <a:rPr lang="en-US" b="1" dirty="0">
                <a:latin typeface="Calibri" panose="020F0502020204030204" pitchFamily="34" charset="0"/>
                <a:ea typeface="Calibri"/>
                <a:cs typeface="Calibri" panose="020F0502020204030204" pitchFamily="34" charset="0"/>
                <a:sym typeface="Calibri"/>
              </a:rPr>
              <a:t>What is Network Slicing?</a:t>
            </a:r>
          </a:p>
          <a:p>
            <a:pPr marL="12700" marR="0" lvl="0" indent="0" algn="just" rtl="0">
              <a:spcBef>
                <a:spcPts val="0"/>
              </a:spcBef>
              <a:spcAft>
                <a:spcPts val="0"/>
              </a:spcAft>
              <a:buNone/>
            </a:pPr>
            <a:r>
              <a:rPr lang="en-IN" b="0" i="0" u="none" strike="noStrike" dirty="0">
                <a:solidFill>
                  <a:srgbClr val="000000"/>
                </a:solidFill>
                <a:effectLst/>
                <a:latin typeface="Calibri" panose="020F0502020204030204" pitchFamily="34" charset="0"/>
                <a:cs typeface="Calibri" panose="020F0502020204030204" pitchFamily="34" charset="0"/>
              </a:rPr>
              <a:t>Network slicing is a fundamental concept in 5G technology. It involves creating multiple virtual networks on a shared physical infrastructure. Each slice is an isolated end-to-end network tailored to meet the specific needs and performance requirements of different applications or services.</a:t>
            </a:r>
          </a:p>
          <a:p>
            <a:pPr marL="12700" marR="0" lvl="0" indent="0" algn="just" rtl="0">
              <a:spcBef>
                <a:spcPts val="0"/>
              </a:spcBef>
              <a:spcAft>
                <a:spcPts val="0"/>
              </a:spcAft>
              <a:buNone/>
            </a:pPr>
            <a:endParaRPr lang="en-IN"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b="1" dirty="0">
                <a:latin typeface="Calibri" panose="020F0502020204030204" pitchFamily="34" charset="0"/>
                <a:ea typeface="Calibri"/>
                <a:cs typeface="Calibri" panose="020F0502020204030204" pitchFamily="34" charset="0"/>
                <a:sym typeface="Calibri"/>
              </a:rPr>
              <a:t>Benefits of Network Slicing - </a:t>
            </a:r>
          </a:p>
          <a:p>
            <a:pPr marL="171450" indent="-171450">
              <a:buFont typeface="Arial" panose="020B0604020202020204" pitchFamily="34" charset="0"/>
              <a:buChar char="•"/>
            </a:pPr>
            <a:r>
              <a:rPr lang="en-IN" dirty="0">
                <a:latin typeface="Calibri" panose="020F0502020204030204" pitchFamily="34" charset="0"/>
                <a:cs typeface="Calibri" panose="020F0502020204030204" pitchFamily="34" charset="0"/>
              </a:rPr>
              <a:t>Each slice operates as an independent logical network, ensuring dedicated resources for different services.</a:t>
            </a:r>
          </a:p>
          <a:p>
            <a:pPr marL="171450" indent="-171450">
              <a:buFont typeface="Arial" panose="020B0604020202020204" pitchFamily="34" charset="0"/>
              <a:buChar char="•"/>
            </a:pPr>
            <a:endParaRPr lang="en-IN" dirty="0">
              <a:latin typeface="Calibri" panose="020F0502020204030204" pitchFamily="34" charset="0"/>
              <a:cs typeface="Calibri" panose="020F0502020204030204" pitchFamily="34" charset="0"/>
            </a:endParaRPr>
          </a:p>
          <a:p>
            <a:pPr marL="171450" indent="-171450">
              <a:buFont typeface="Arial" panose="020B0604020202020204" pitchFamily="34" charset="0"/>
              <a:buChar char="•"/>
            </a:pPr>
            <a:r>
              <a:rPr lang="en-IN" dirty="0">
                <a:latin typeface="Calibri" panose="020F0502020204030204" pitchFamily="34" charset="0"/>
                <a:cs typeface="Calibri" panose="020F0502020204030204" pitchFamily="34" charset="0"/>
              </a:rPr>
              <a:t>Slices can be customized to match the unique requirements of various use cases, such as low latency for autonomous vehicles, high bandwidth for HD video streaming, or enhanced reliability for critical communications.</a:t>
            </a:r>
          </a:p>
          <a:p>
            <a:endParaRPr lang="en-IN" dirty="0">
              <a:latin typeface="Calibri" panose="020F0502020204030204" pitchFamily="34" charset="0"/>
              <a:cs typeface="Calibri" panose="020F0502020204030204" pitchFamily="34" charset="0"/>
            </a:endParaRPr>
          </a:p>
          <a:p>
            <a:r>
              <a:rPr lang="en-IN" b="1" dirty="0">
                <a:latin typeface="Calibri" panose="020F0502020204030204" pitchFamily="34" charset="0"/>
                <a:cs typeface="Calibri" panose="020F0502020204030204" pitchFamily="34" charset="0"/>
              </a:rPr>
              <a:t>Purpose of the Project – </a:t>
            </a:r>
          </a:p>
          <a:p>
            <a:r>
              <a:rPr lang="en-IN" b="0" i="0" u="none" strike="noStrike" dirty="0">
                <a:solidFill>
                  <a:srgbClr val="000000"/>
                </a:solidFill>
                <a:effectLst/>
                <a:latin typeface="Calibri" panose="020F0502020204030204" pitchFamily="34" charset="0"/>
                <a:cs typeface="Calibri" panose="020F0502020204030204" pitchFamily="34" charset="0"/>
              </a:rPr>
              <a:t>The primary goal of this project is to develop a simulation that models a network of base stations and clients. This simulation allows us to test and analyse various 5G scenarios.</a:t>
            </a:r>
            <a:endParaRPr lang="en-IN" dirty="0">
              <a:latin typeface="Calibri" panose="020F0502020204030204" pitchFamily="34" charset="0"/>
              <a:cs typeface="Calibri" panose="020F0502020204030204" pitchFamily="34" charset="0"/>
            </a:endParaRPr>
          </a:p>
          <a:p>
            <a:pPr marL="12700" marR="0" lvl="0" indent="0" algn="just" rtl="0">
              <a:spcBef>
                <a:spcPts val="0"/>
              </a:spcBef>
              <a:spcAft>
                <a:spcPts val="0"/>
              </a:spcAft>
              <a:buNone/>
            </a:pPr>
            <a:endParaRPr lang="en-IN" sz="11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IN" sz="11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US" sz="11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3126294" y="360131"/>
            <a:ext cx="2828036"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GB" sz="2600" dirty="0">
                <a:solidFill>
                  <a:schemeClr val="bg2">
                    <a:lumMod val="50000"/>
                  </a:schemeClr>
                </a:solidFill>
                <a:latin typeface="Calibri" panose="020F0502020204030204" pitchFamily="34" charset="0"/>
                <a:cs typeface="Calibri" panose="020F0502020204030204" pitchFamily="34" charset="0"/>
              </a:rPr>
              <a:t>INTRODUCTION</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560280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561314" y="1270060"/>
            <a:ext cx="7957997" cy="3521477"/>
          </a:xfrm>
          <a:prstGeom prst="rect">
            <a:avLst/>
          </a:prstGeom>
          <a:noFill/>
          <a:ln>
            <a:noFill/>
          </a:ln>
        </p:spPr>
        <p:txBody>
          <a:bodyPr spcFirstLastPara="1" wrap="square" lIns="0" tIns="12700" rIns="0" bIns="0" anchor="t" anchorCtr="0">
            <a:spAutoFit/>
          </a:bodyPr>
          <a:lstStyle/>
          <a:p>
            <a:pPr marL="12700" marR="0" lvl="0" indent="0" algn="just" rtl="0">
              <a:spcBef>
                <a:spcPts val="0"/>
              </a:spcBef>
              <a:spcAft>
                <a:spcPts val="0"/>
              </a:spcAft>
              <a:buNone/>
            </a:pPr>
            <a:r>
              <a:rPr lang="en-IN" sz="1200" dirty="0">
                <a:latin typeface="Calibri" panose="020F0502020204030204" pitchFamily="34" charset="0"/>
                <a:ea typeface="Calibri"/>
                <a:cs typeface="Calibri" panose="020F0502020204030204" pitchFamily="34" charset="0"/>
                <a:sym typeface="Calibri"/>
              </a:rPr>
              <a:t>This project uses discrete event simulation with Python, </a:t>
            </a:r>
            <a:r>
              <a:rPr lang="en-IN" sz="1200" dirty="0" err="1">
                <a:latin typeface="Calibri" panose="020F0502020204030204" pitchFamily="34" charset="0"/>
                <a:ea typeface="Calibri"/>
                <a:cs typeface="Calibri" panose="020F0502020204030204" pitchFamily="34" charset="0"/>
                <a:sym typeface="Calibri"/>
              </a:rPr>
              <a:t>Simpy</a:t>
            </a:r>
            <a:r>
              <a:rPr lang="en-IN" sz="1200" dirty="0">
                <a:latin typeface="Calibri" panose="020F0502020204030204" pitchFamily="34" charset="0"/>
                <a:ea typeface="Calibri"/>
                <a:cs typeface="Calibri" panose="020F0502020204030204" pitchFamily="34" charset="0"/>
                <a:sym typeface="Calibri"/>
              </a:rPr>
              <a:t>, Matplotlib and </a:t>
            </a:r>
            <a:r>
              <a:rPr lang="en-IN" sz="1200" dirty="0" err="1">
                <a:latin typeface="Calibri" panose="020F0502020204030204" pitchFamily="34" charset="0"/>
                <a:ea typeface="Calibri"/>
                <a:cs typeface="Calibri" panose="020F0502020204030204" pitchFamily="34" charset="0"/>
                <a:sym typeface="Calibri"/>
              </a:rPr>
              <a:t>KDTree</a:t>
            </a:r>
            <a:r>
              <a:rPr lang="en-IN" sz="1200" dirty="0">
                <a:latin typeface="Calibri" panose="020F0502020204030204" pitchFamily="34" charset="0"/>
                <a:ea typeface="Calibri"/>
                <a:cs typeface="Calibri" panose="020F0502020204030204" pitchFamily="34" charset="0"/>
                <a:sym typeface="Calibri"/>
              </a:rPr>
              <a:t> along with asynchronous programming to model and analyse the 5G Network behaviour. </a:t>
            </a:r>
            <a:r>
              <a:rPr lang="en-IN" sz="1200" b="0" i="0" u="none" strike="noStrike" dirty="0">
                <a:solidFill>
                  <a:srgbClr val="000000"/>
                </a:solidFill>
                <a:effectLst/>
                <a:latin typeface="Calibri" panose="020F0502020204030204" pitchFamily="34" charset="0"/>
                <a:cs typeface="Calibri" panose="020F0502020204030204" pitchFamily="34" charset="0"/>
              </a:rPr>
              <a:t>The simulation allows for detailed configuration of clients, base stations, slices, and mobility patterns, providing a flexible and powerful tool for exploring various 5G scenarios.</a:t>
            </a:r>
          </a:p>
          <a:p>
            <a:pPr marL="12700" marR="0" lvl="0" indent="0" algn="just" rtl="0">
              <a:spcBef>
                <a:spcPts val="0"/>
              </a:spcBef>
              <a:spcAft>
                <a:spcPts val="0"/>
              </a:spcAft>
              <a:buNone/>
            </a:pPr>
            <a:endParaRPr lang="en-IN" sz="1200" b="1"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a:latin typeface="Calibri" panose="020F0502020204030204" pitchFamily="34" charset="0"/>
                <a:ea typeface="Calibri"/>
                <a:cs typeface="Calibri" panose="020F0502020204030204" pitchFamily="34" charset="0"/>
                <a:sym typeface="Calibri"/>
              </a:rPr>
              <a:t>Discrete Event Simulation </a:t>
            </a:r>
            <a:r>
              <a:rPr lang="en-IN" sz="1200" dirty="0">
                <a:latin typeface="Calibri" panose="020F0502020204030204" pitchFamily="34" charset="0"/>
                <a:ea typeface="Calibri"/>
                <a:cs typeface="Calibri" panose="020F0502020204030204" pitchFamily="34" charset="0"/>
                <a:sym typeface="Calibri"/>
              </a:rPr>
              <a:t>- </a:t>
            </a:r>
            <a:r>
              <a:rPr lang="en-IN" sz="1200" b="0" i="0" u="none" strike="noStrike" dirty="0">
                <a:solidFill>
                  <a:srgbClr val="000000"/>
                </a:solidFill>
                <a:effectLst/>
                <a:latin typeface="Calibri" panose="020F0502020204030204" pitchFamily="34" charset="0"/>
                <a:cs typeface="Calibri" panose="020F0502020204030204" pitchFamily="34" charset="0"/>
              </a:rPr>
              <a:t>Discrete event simulation (DES) is a modelling technique used to represent the operation of a system as a chronological sequence of events. In this case, DES is employed to simulate the interaction between clients and base stations, capturing the dynamic </a:t>
            </a:r>
            <a:r>
              <a:rPr lang="en-IN" sz="1200" b="0" i="0" u="none" strike="noStrike" dirty="0" err="1">
                <a:solidFill>
                  <a:srgbClr val="000000"/>
                </a:solidFill>
                <a:effectLst/>
                <a:latin typeface="Calibri" panose="020F0502020204030204" pitchFamily="34" charset="0"/>
                <a:cs typeface="Calibri" panose="020F0502020204030204" pitchFamily="34" charset="0"/>
              </a:rPr>
              <a:t>behavior</a:t>
            </a:r>
            <a:r>
              <a:rPr lang="en-IN" sz="1200" b="0" i="0" u="none" strike="noStrike" dirty="0">
                <a:solidFill>
                  <a:srgbClr val="000000"/>
                </a:solidFill>
                <a:effectLst/>
                <a:latin typeface="Calibri" panose="020F0502020204030204" pitchFamily="34" charset="0"/>
                <a:cs typeface="Calibri" panose="020F0502020204030204" pitchFamily="34" charset="0"/>
              </a:rPr>
              <a:t> of a 5G network.</a:t>
            </a:r>
          </a:p>
          <a:p>
            <a:pPr marL="12700" marR="0" lvl="0" indent="0" algn="just" rtl="0">
              <a:spcBef>
                <a:spcPts val="0"/>
              </a:spcBef>
              <a:spcAft>
                <a:spcPts val="0"/>
              </a:spcAft>
              <a:buNone/>
            </a:pP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err="1">
                <a:latin typeface="Calibri" panose="020F0502020204030204" pitchFamily="34" charset="0"/>
                <a:ea typeface="Calibri"/>
                <a:cs typeface="Calibri" panose="020F0502020204030204" pitchFamily="34" charset="0"/>
                <a:sym typeface="Calibri"/>
              </a:rPr>
              <a:t>Simpy</a:t>
            </a:r>
            <a:r>
              <a:rPr lang="en-IN" sz="1200" dirty="0">
                <a:latin typeface="Calibri" panose="020F0502020204030204" pitchFamily="34" charset="0"/>
                <a:ea typeface="Calibri"/>
                <a:cs typeface="Calibri" panose="020F0502020204030204" pitchFamily="34" charset="0"/>
                <a:sym typeface="Calibri"/>
              </a:rPr>
              <a:t> - </a:t>
            </a:r>
            <a:r>
              <a:rPr lang="en-IN" sz="1200" b="0" i="0" u="none" strike="noStrike" dirty="0" err="1">
                <a:solidFill>
                  <a:srgbClr val="000000"/>
                </a:solidFill>
                <a:effectLst/>
                <a:latin typeface="Calibri" panose="020F0502020204030204" pitchFamily="34" charset="0"/>
                <a:cs typeface="Calibri" panose="020F0502020204030204" pitchFamily="34" charset="0"/>
              </a:rPr>
              <a:t>Simpy</a:t>
            </a:r>
            <a:r>
              <a:rPr lang="en-IN" sz="1200" b="0" i="0" u="none" strike="noStrike" dirty="0">
                <a:solidFill>
                  <a:srgbClr val="000000"/>
                </a:solidFill>
                <a:effectLst/>
                <a:latin typeface="Calibri" panose="020F0502020204030204" pitchFamily="34" charset="0"/>
                <a:cs typeface="Calibri" panose="020F0502020204030204" pitchFamily="34" charset="0"/>
              </a:rPr>
              <a:t> is a process-based discrete-event simulation framework for Python. It allows for the easy modelling of concurrent processes in a network simulation.</a:t>
            </a:r>
            <a:endParaRPr lang="en-IN" sz="1200" b="0" i="0" u="none" strike="noStrike" dirty="0">
              <a:solidFill>
                <a:srgbClr val="000000"/>
              </a:solidFill>
              <a:effectLst/>
              <a:latin typeface="Calibri" panose="020F0502020204030204" pitchFamily="34" charset="0"/>
              <a:cs typeface="Calibri" panose="020F0502020204030204" pitchFamily="34" charset="0"/>
              <a:sym typeface="Calibri"/>
            </a:endParaRPr>
          </a:p>
          <a:p>
            <a:pPr marL="12700" marR="0" lvl="0" indent="0" algn="just" rtl="0">
              <a:spcBef>
                <a:spcPts val="0"/>
              </a:spcBef>
              <a:spcAft>
                <a:spcPts val="0"/>
              </a:spcAft>
              <a:buNone/>
            </a:pP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a:latin typeface="Calibri" panose="020F0502020204030204" pitchFamily="34" charset="0"/>
                <a:ea typeface="Calibri"/>
                <a:cs typeface="Calibri" panose="020F0502020204030204" pitchFamily="34" charset="0"/>
                <a:sym typeface="Calibri"/>
              </a:rPr>
              <a:t>Matplotlib</a:t>
            </a:r>
            <a:r>
              <a:rPr lang="en-IN" sz="1200" dirty="0">
                <a:latin typeface="Calibri" panose="020F0502020204030204" pitchFamily="34" charset="0"/>
                <a:ea typeface="Calibri"/>
                <a:cs typeface="Calibri" panose="020F0502020204030204" pitchFamily="34" charset="0"/>
                <a:sym typeface="Calibri"/>
              </a:rPr>
              <a:t> - </a:t>
            </a:r>
            <a:r>
              <a:rPr lang="en-IN" sz="1200" b="0" i="0" u="none" strike="noStrike" dirty="0">
                <a:solidFill>
                  <a:srgbClr val="000000"/>
                </a:solidFill>
                <a:effectLst/>
                <a:latin typeface="Calibri" panose="020F0502020204030204" pitchFamily="34" charset="0"/>
                <a:cs typeface="Calibri" panose="020F0502020204030204" pitchFamily="34" charset="0"/>
              </a:rPr>
              <a:t>Matplotlib is used for plotting and visualizing simulation results, helping in the analysis and presentation of data.</a:t>
            </a:r>
            <a:endParaRPr lang="en-IN" sz="1200" b="0" i="0" u="none" strike="noStrike" dirty="0">
              <a:solidFill>
                <a:srgbClr val="000000"/>
              </a:solidFill>
              <a:effectLst/>
              <a:latin typeface="Calibri" panose="020F0502020204030204" pitchFamily="34" charset="0"/>
              <a:cs typeface="Calibri" panose="020F0502020204030204" pitchFamily="34" charset="0"/>
              <a:sym typeface="Calibri"/>
            </a:endParaRPr>
          </a:p>
          <a:p>
            <a:pPr marL="12700" marR="0" lvl="0" indent="0" algn="just" rtl="0">
              <a:spcBef>
                <a:spcPts val="0"/>
              </a:spcBef>
              <a:spcAft>
                <a:spcPts val="0"/>
              </a:spcAft>
              <a:buNone/>
            </a:pP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err="1">
                <a:latin typeface="Calibri" panose="020F0502020204030204" pitchFamily="34" charset="0"/>
                <a:ea typeface="Calibri"/>
                <a:cs typeface="Calibri" panose="020F0502020204030204" pitchFamily="34" charset="0"/>
                <a:sym typeface="Calibri"/>
              </a:rPr>
              <a:t>KDTree</a:t>
            </a:r>
            <a:r>
              <a:rPr lang="en-IN" sz="1200" dirty="0">
                <a:latin typeface="Calibri" panose="020F0502020204030204" pitchFamily="34" charset="0"/>
                <a:ea typeface="Calibri"/>
                <a:cs typeface="Calibri" panose="020F0502020204030204" pitchFamily="34" charset="0"/>
                <a:sym typeface="Calibri"/>
              </a:rPr>
              <a:t> - </a:t>
            </a:r>
            <a:r>
              <a:rPr lang="en-IN" sz="1200" b="0" i="0" u="none" strike="noStrike" dirty="0" err="1">
                <a:solidFill>
                  <a:srgbClr val="000000"/>
                </a:solidFill>
                <a:effectLst/>
                <a:latin typeface="Calibri" panose="020F0502020204030204" pitchFamily="34" charset="0"/>
                <a:cs typeface="Calibri" panose="020F0502020204030204" pitchFamily="34" charset="0"/>
              </a:rPr>
              <a:t>KDTree</a:t>
            </a:r>
            <a:r>
              <a:rPr lang="en-IN" sz="1200" b="0" i="0" u="none" strike="noStrike" dirty="0">
                <a:solidFill>
                  <a:srgbClr val="000000"/>
                </a:solidFill>
                <a:effectLst/>
                <a:latin typeface="Calibri" panose="020F0502020204030204" pitchFamily="34" charset="0"/>
                <a:cs typeface="Calibri" panose="020F0502020204030204" pitchFamily="34" charset="0"/>
              </a:rPr>
              <a:t> is utilized for efficient spatial searches, crucial for finding the closest base stations to clients in the simulation.</a:t>
            </a:r>
            <a:endParaRPr lang="en-IN" sz="1200" b="0" i="0" u="none" strike="noStrike" dirty="0">
              <a:solidFill>
                <a:srgbClr val="000000"/>
              </a:solidFill>
              <a:effectLst/>
              <a:latin typeface="Calibri" panose="020F0502020204030204" pitchFamily="34" charset="0"/>
              <a:cs typeface="Calibri" panose="020F0502020204030204" pitchFamily="34" charset="0"/>
              <a:sym typeface="Calibri"/>
            </a:endParaRPr>
          </a:p>
          <a:p>
            <a:pPr marL="12700" marR="0" lvl="0" indent="0" algn="just" rtl="0">
              <a:spcBef>
                <a:spcPts val="0"/>
              </a:spcBef>
              <a:spcAft>
                <a:spcPts val="0"/>
              </a:spcAft>
              <a:buNone/>
            </a:pP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a:latin typeface="Calibri" panose="020F0502020204030204" pitchFamily="34" charset="0"/>
                <a:ea typeface="Calibri"/>
                <a:cs typeface="Calibri" panose="020F0502020204030204" pitchFamily="34" charset="0"/>
                <a:sym typeface="Calibri"/>
              </a:rPr>
              <a:t>Asynchronous Programming </a:t>
            </a:r>
            <a:r>
              <a:rPr lang="en-IN" sz="1200" dirty="0">
                <a:latin typeface="Calibri" panose="020F0502020204030204" pitchFamily="34" charset="0"/>
                <a:ea typeface="Calibri"/>
                <a:cs typeface="Calibri" panose="020F0502020204030204" pitchFamily="34" charset="0"/>
                <a:sym typeface="Calibri"/>
              </a:rPr>
              <a:t>- </a:t>
            </a:r>
            <a:r>
              <a:rPr lang="en-IN" sz="1200" b="0" i="0" u="none" strike="noStrike" dirty="0">
                <a:solidFill>
                  <a:srgbClr val="000000"/>
                </a:solidFill>
                <a:effectLst/>
                <a:latin typeface="Calibri" panose="020F0502020204030204" pitchFamily="34" charset="0"/>
                <a:cs typeface="Calibri" panose="020F0502020204030204" pitchFamily="34" charset="0"/>
              </a:rPr>
              <a:t>Asynchronous programming is leveraged to handle multiple tasks concurrently, improving the efficiency and performance of the simulation.</a:t>
            </a: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US" sz="12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APPROACH &amp; METHODOLOGY</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655131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0" name="Google Shape;120;p19"/>
          <p:cNvSpPr txBox="1"/>
          <p:nvPr/>
        </p:nvSpPr>
        <p:spPr>
          <a:xfrm>
            <a:off x="561314" y="1270060"/>
            <a:ext cx="7957997" cy="2752035"/>
          </a:xfrm>
          <a:prstGeom prst="rect">
            <a:avLst/>
          </a:prstGeom>
          <a:noFill/>
          <a:ln>
            <a:noFill/>
          </a:ln>
        </p:spPr>
        <p:txBody>
          <a:bodyPr spcFirstLastPara="1" wrap="square" lIns="0" tIns="12700" rIns="0" bIns="0" anchor="t" anchorCtr="0">
            <a:spAutoFit/>
          </a:bodyPr>
          <a:lstStyle/>
          <a:p>
            <a:pPr marL="12700" marR="0" lvl="0" indent="0" algn="just" rtl="0">
              <a:spcBef>
                <a:spcPts val="0"/>
              </a:spcBef>
              <a:spcAft>
                <a:spcPts val="0"/>
              </a:spcAft>
              <a:buNone/>
            </a:pPr>
            <a:r>
              <a:rPr lang="en-IN" sz="2000" b="1" dirty="0">
                <a:latin typeface="Calibri" panose="020F0502020204030204" pitchFamily="34" charset="0"/>
                <a:ea typeface="Calibri"/>
                <a:cs typeface="Calibri" panose="020F0502020204030204" pitchFamily="34" charset="0"/>
                <a:sym typeface="Calibri"/>
              </a:rPr>
              <a:t>Configurations – </a:t>
            </a:r>
          </a:p>
          <a:p>
            <a:pPr marL="12700" marR="0" lvl="0" indent="0" algn="just" rtl="0">
              <a:spcBef>
                <a:spcPts val="0"/>
              </a:spcBef>
              <a:spcAft>
                <a:spcPts val="0"/>
              </a:spcAft>
              <a:buNone/>
            </a:pPr>
            <a:endParaRPr lang="en-IN" sz="11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a:latin typeface="Calibri" panose="020F0502020204030204" pitchFamily="34" charset="0"/>
                <a:ea typeface="Calibri"/>
                <a:cs typeface="Calibri" panose="020F0502020204030204" pitchFamily="34" charset="0"/>
                <a:sym typeface="Calibri"/>
              </a:rPr>
              <a:t>Clients </a:t>
            </a:r>
            <a:r>
              <a:rPr lang="en-IN" sz="1200" dirty="0">
                <a:latin typeface="Calibri" panose="020F0502020204030204" pitchFamily="34" charset="0"/>
                <a:ea typeface="Calibri"/>
                <a:cs typeface="Calibri" panose="020F0502020204030204" pitchFamily="34" charset="0"/>
                <a:sym typeface="Calibri"/>
              </a:rPr>
              <a:t>–  </a:t>
            </a:r>
            <a:r>
              <a:rPr lang="en-IN" sz="1200" b="0" i="0" u="none" strike="noStrike" dirty="0">
                <a:solidFill>
                  <a:srgbClr val="000000"/>
                </a:solidFill>
                <a:effectLst/>
                <a:latin typeface="Calibri" panose="020F0502020204030204" pitchFamily="34" charset="0"/>
                <a:cs typeface="Calibri" panose="020F0502020204030204" pitchFamily="34" charset="0"/>
              </a:rPr>
              <a:t>Clients in the simulation represent the devices using the network. They generate requests based on predefined parameters, such as usage frequency and distribution patterns. </a:t>
            </a: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a:latin typeface="Calibri" panose="020F0502020204030204" pitchFamily="34" charset="0"/>
                <a:ea typeface="Calibri"/>
                <a:cs typeface="Calibri" panose="020F0502020204030204" pitchFamily="34" charset="0"/>
                <a:sym typeface="Calibri"/>
              </a:rPr>
              <a:t>Base Stations </a:t>
            </a:r>
            <a:r>
              <a:rPr lang="en-IN" sz="1200" dirty="0">
                <a:latin typeface="Calibri" panose="020F0502020204030204" pitchFamily="34" charset="0"/>
                <a:ea typeface="Calibri"/>
                <a:cs typeface="Calibri" panose="020F0502020204030204" pitchFamily="34" charset="0"/>
                <a:sym typeface="Calibri"/>
              </a:rPr>
              <a:t>– </a:t>
            </a:r>
            <a:r>
              <a:rPr lang="en-IN" sz="1200" b="0" i="0" u="none" strike="noStrike" dirty="0">
                <a:solidFill>
                  <a:srgbClr val="000000"/>
                </a:solidFill>
                <a:effectLst/>
                <a:latin typeface="Calibri" panose="020F0502020204030204" pitchFamily="34" charset="0"/>
                <a:cs typeface="Calibri" panose="020F0502020204030204" pitchFamily="34" charset="0"/>
              </a:rPr>
              <a:t>Base stations provide the necessary resources for the network. They are configured with specific attributes like bandwidth capacity and coverage area</a:t>
            </a: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a:latin typeface="Calibri" panose="020F0502020204030204" pitchFamily="34" charset="0"/>
                <a:ea typeface="Calibri"/>
                <a:cs typeface="Calibri" panose="020F0502020204030204" pitchFamily="34" charset="0"/>
                <a:sym typeface="Calibri"/>
              </a:rPr>
              <a:t>Slices</a:t>
            </a:r>
            <a:r>
              <a:rPr lang="en-IN" sz="1200" dirty="0">
                <a:latin typeface="Calibri" panose="020F0502020204030204" pitchFamily="34" charset="0"/>
                <a:ea typeface="Calibri"/>
                <a:cs typeface="Calibri" panose="020F0502020204030204" pitchFamily="34" charset="0"/>
                <a:sym typeface="Calibri"/>
              </a:rPr>
              <a:t> – </a:t>
            </a:r>
            <a:r>
              <a:rPr lang="en-IN" sz="1200" b="0" i="0" u="none" strike="noStrike" dirty="0">
                <a:solidFill>
                  <a:srgbClr val="000000"/>
                </a:solidFill>
                <a:effectLst/>
                <a:latin typeface="Calibri" panose="020F0502020204030204" pitchFamily="34" charset="0"/>
                <a:cs typeface="Calibri" panose="020F0502020204030204" pitchFamily="34" charset="0"/>
              </a:rPr>
              <a:t>Slices define different network services within the simulation. Each slice has unique characteristics such as delay tolerance, quality of service (QoS) class, and bandwidth requirements. </a:t>
            </a: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r>
              <a:rPr lang="en-IN" sz="1200" b="1" dirty="0">
                <a:latin typeface="Calibri" panose="020F0502020204030204" pitchFamily="34" charset="0"/>
                <a:ea typeface="Calibri"/>
                <a:cs typeface="Calibri" panose="020F0502020204030204" pitchFamily="34" charset="0"/>
                <a:sym typeface="Calibri"/>
              </a:rPr>
              <a:t>Mobility Patterns </a:t>
            </a:r>
            <a:r>
              <a:rPr lang="en-IN" sz="1200" dirty="0">
                <a:latin typeface="Calibri" panose="020F0502020204030204" pitchFamily="34" charset="0"/>
                <a:ea typeface="Calibri"/>
                <a:cs typeface="Calibri" panose="020F0502020204030204" pitchFamily="34" charset="0"/>
                <a:sym typeface="Calibri"/>
              </a:rPr>
              <a:t>- </a:t>
            </a:r>
            <a:r>
              <a:rPr lang="en-IN" sz="1200" b="0" i="0" u="none" strike="noStrike" dirty="0">
                <a:solidFill>
                  <a:srgbClr val="000000"/>
                </a:solidFill>
                <a:effectLst/>
                <a:latin typeface="Calibri" panose="020F0502020204030204" pitchFamily="34" charset="0"/>
                <a:cs typeface="Calibri" panose="020F0502020204030204" pitchFamily="34" charset="0"/>
              </a:rPr>
              <a:t>Mobility patterns model the movement of clients within the network. Different statistical distributions (e.g., normal, uniform) can be used to represent how clients move around the coverage area.</a:t>
            </a:r>
            <a:endParaRPr lang="en-IN" sz="1200" dirty="0">
              <a:latin typeface="Calibri" panose="020F0502020204030204" pitchFamily="34" charset="0"/>
              <a:ea typeface="Calibri"/>
              <a:cs typeface="Calibri" panose="020F0502020204030204" pitchFamily="34" charset="0"/>
              <a:sym typeface="Calibri"/>
            </a:endParaRPr>
          </a:p>
          <a:p>
            <a:pPr marL="12700" marR="0" lvl="0" indent="0" algn="just" rtl="0">
              <a:spcBef>
                <a:spcPts val="0"/>
              </a:spcBef>
              <a:spcAft>
                <a:spcPts val="0"/>
              </a:spcAft>
              <a:buNone/>
            </a:pPr>
            <a:endParaRPr lang="en-US" sz="1100" dirty="0">
              <a:latin typeface="Calibri" panose="020F0502020204030204" pitchFamily="34" charset="0"/>
              <a:ea typeface="Calibri"/>
              <a:cs typeface="Calibri" panose="020F0502020204030204" pitchFamily="34" charset="0"/>
              <a:sym typeface="Calibri"/>
            </a:endParaRPr>
          </a:p>
        </p:txBody>
      </p:sp>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APPROACH &amp; METHODOLOGY</a:t>
            </a:r>
            <a:endParaRPr sz="2600" dirty="0">
              <a:solidFill>
                <a:schemeClr val="bg2">
                  <a:lumMod val="5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340990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22" name="Google Shape;122;p19"/>
          <p:cNvSpPr txBox="1">
            <a:spLocks noGrp="1"/>
          </p:cNvSpPr>
          <p:nvPr>
            <p:ph type="title"/>
          </p:nvPr>
        </p:nvSpPr>
        <p:spPr>
          <a:xfrm>
            <a:off x="1875491" y="398231"/>
            <a:ext cx="5393017" cy="412934"/>
          </a:xfrm>
          <a:prstGeom prst="rect">
            <a:avLst/>
          </a:prstGeom>
          <a:noFill/>
          <a:ln>
            <a:noFill/>
          </a:ln>
        </p:spPr>
        <p:txBody>
          <a:bodyPr spcFirstLastPara="1" wrap="square" lIns="0" tIns="12700" rIns="0" bIns="0" anchor="t" anchorCtr="0">
            <a:spAutoFit/>
          </a:bodyPr>
          <a:lstStyle/>
          <a:p>
            <a:pPr marL="12700" lvl="0" indent="0" algn="ctr" rtl="0">
              <a:lnSpc>
                <a:spcPct val="100000"/>
              </a:lnSpc>
              <a:spcBef>
                <a:spcPts val="0"/>
              </a:spcBef>
              <a:spcAft>
                <a:spcPts val="0"/>
              </a:spcAft>
              <a:buNone/>
            </a:pPr>
            <a:r>
              <a:rPr lang="en-US" sz="2600" dirty="0">
                <a:solidFill>
                  <a:schemeClr val="bg2">
                    <a:lumMod val="50000"/>
                  </a:schemeClr>
                </a:solidFill>
                <a:latin typeface="Calibri" panose="020F0502020204030204" pitchFamily="34" charset="0"/>
                <a:cs typeface="Calibri" panose="020F0502020204030204" pitchFamily="34" charset="0"/>
              </a:rPr>
              <a:t>INPUT</a:t>
            </a:r>
            <a:endParaRPr sz="2600" dirty="0">
              <a:solidFill>
                <a:schemeClr val="bg2">
                  <a:lumMod val="50000"/>
                </a:schemeClr>
              </a:solidFill>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9F433975-BEB7-40B9-E7B4-2C4EFCA4A126}"/>
              </a:ext>
            </a:extLst>
          </p:cNvPr>
          <p:cNvPicPr>
            <a:picLocks noChangeAspect="1"/>
          </p:cNvPicPr>
          <p:nvPr/>
        </p:nvPicPr>
        <p:blipFill>
          <a:blip r:embed="rId3"/>
          <a:stretch>
            <a:fillRect/>
          </a:stretch>
        </p:blipFill>
        <p:spPr>
          <a:xfrm>
            <a:off x="2768599" y="1993900"/>
            <a:ext cx="3606800" cy="1155700"/>
          </a:xfrm>
          <a:prstGeom prst="rect">
            <a:avLst/>
          </a:prstGeom>
        </p:spPr>
      </p:pic>
    </p:spTree>
    <p:extLst>
      <p:ext uri="{BB962C8B-B14F-4D97-AF65-F5344CB8AC3E}">
        <p14:creationId xmlns:p14="http://schemas.microsoft.com/office/powerpoint/2010/main" val="260820458"/>
      </p:ext>
    </p:extLst>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225</TotalTime>
  <Words>2146</Words>
  <Application>Microsoft Macintosh PowerPoint</Application>
  <PresentationFormat>On-screen Show (16:9)</PresentationFormat>
  <Paragraphs>197</Paragraphs>
  <Slides>20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Times New Roman</vt:lpstr>
      <vt:lpstr>Trebuchet MS</vt:lpstr>
      <vt:lpstr>Edwardian Script ITC</vt:lpstr>
      <vt:lpstr>Calibri</vt:lpstr>
      <vt:lpstr>Roboto</vt:lpstr>
      <vt:lpstr>Geometric</vt:lpstr>
      <vt:lpstr>Network Slicing in 5G Networks</vt:lpstr>
      <vt:lpstr>PowerPoint Presentation</vt:lpstr>
      <vt:lpstr>PowerPoint Presentation</vt:lpstr>
      <vt:lpstr>INTRODUCTION</vt:lpstr>
      <vt:lpstr>INTRODUCTION</vt:lpstr>
      <vt:lpstr>INTRODUCTION</vt:lpstr>
      <vt:lpstr>APPROACH &amp; METHODOLOGY</vt:lpstr>
      <vt:lpstr>APPROACH &amp; METHODOLOGY</vt:lpstr>
      <vt:lpstr>INPUT</vt:lpstr>
      <vt:lpstr>OUTPUT</vt:lpstr>
      <vt:lpstr>OUTPUT EXPLANATION</vt:lpstr>
      <vt:lpstr>OUTPUT EXPLANATION</vt:lpstr>
      <vt:lpstr>OUTPUT EXPLANATION</vt:lpstr>
      <vt:lpstr>OUTPUT EXPLANATION</vt:lpstr>
      <vt:lpstr>LITERATURE SURVEY</vt:lpstr>
      <vt:lpstr>LITERATURE SURVEY</vt:lpstr>
      <vt:lpstr>LITERATURE SURVEY</vt:lpstr>
      <vt:lpstr>LITERATURE SURVEY</vt:lpstr>
      <vt:lpstr>LITERATURE SURVEY</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Optimized irrigation  system using moisture  sensor and crop  protector</dc:title>
  <dc:creator>Swar</dc:creator>
  <cp:lastModifiedBy>Mehar Kulkarni</cp:lastModifiedBy>
  <cp:revision>8</cp:revision>
  <dcterms:modified xsi:type="dcterms:W3CDTF">2024-08-05T10:05:07Z</dcterms:modified>
</cp:coreProperties>
</file>